
<file path=[Content_Types].xml><?xml version="1.0" encoding="utf-8"?>
<Types xmlns="http://schemas.openxmlformats.org/package/2006/content-types"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+xml" PartName="/ppt/slides/slide1.xml"/>
  <Default ContentType="image/png" Extension="png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Default ContentType="image/jpg" Extension="jpg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custom-properties+xml" PartName="/docProps/custom.xml"/>
  <Default ContentType="image/jpeg" Extension="jpeg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FBFBF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FBFBF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2640793" y="0"/>
            <a:ext cx="5647690" cy="3075940"/>
          </a:xfrm>
          <a:custGeom>
            <a:avLst/>
            <a:gdLst/>
            <a:ahLst/>
            <a:cxnLst/>
            <a:rect l="l" t="t" r="r" b="b"/>
            <a:pathLst>
              <a:path w="5647690" h="3075940">
                <a:moveTo>
                  <a:pt x="5647205" y="0"/>
                </a:moveTo>
                <a:lnTo>
                  <a:pt x="0" y="0"/>
                </a:lnTo>
                <a:lnTo>
                  <a:pt x="3075963" y="3075927"/>
                </a:lnTo>
                <a:lnTo>
                  <a:pt x="5647205" y="504634"/>
                </a:lnTo>
                <a:lnTo>
                  <a:pt x="564720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5247619" y="7207115"/>
            <a:ext cx="3040380" cy="3080385"/>
          </a:xfrm>
          <a:custGeom>
            <a:avLst/>
            <a:gdLst/>
            <a:ahLst/>
            <a:cxnLst/>
            <a:rect l="l" t="t" r="r" b="b"/>
            <a:pathLst>
              <a:path w="3040380" h="3080384">
                <a:moveTo>
                  <a:pt x="3040329" y="0"/>
                </a:moveTo>
                <a:lnTo>
                  <a:pt x="0" y="3041450"/>
                </a:lnTo>
                <a:lnTo>
                  <a:pt x="38453" y="3079888"/>
                </a:lnTo>
                <a:lnTo>
                  <a:pt x="3040329" y="3079888"/>
                </a:lnTo>
                <a:lnTo>
                  <a:pt x="304032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5950691" y="547516"/>
            <a:ext cx="2337435" cy="2529840"/>
          </a:xfrm>
          <a:custGeom>
            <a:avLst/>
            <a:gdLst/>
            <a:ahLst/>
            <a:cxnLst/>
            <a:rect l="l" t="t" r="r" b="b"/>
            <a:pathLst>
              <a:path w="2337434" h="2529840">
                <a:moveTo>
                  <a:pt x="2337320" y="0"/>
                </a:moveTo>
                <a:lnTo>
                  <a:pt x="0" y="2337352"/>
                </a:lnTo>
                <a:lnTo>
                  <a:pt x="194690" y="2529592"/>
                </a:lnTo>
                <a:lnTo>
                  <a:pt x="2337320" y="386991"/>
                </a:lnTo>
                <a:lnTo>
                  <a:pt x="233732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0" y="5907503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6"/>
                </a:lnTo>
                <a:lnTo>
                  <a:pt x="1738248" y="3476624"/>
                </a:lnTo>
                <a:lnTo>
                  <a:pt x="2433002" y="2781898"/>
                </a:lnTo>
                <a:lnTo>
                  <a:pt x="2433002" y="694729"/>
                </a:lnTo>
                <a:lnTo>
                  <a:pt x="1738248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58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8" y="0"/>
                </a:moveTo>
                <a:lnTo>
                  <a:pt x="0" y="1691744"/>
                </a:lnTo>
                <a:lnTo>
                  <a:pt x="2401114" y="1691744"/>
                </a:lnTo>
                <a:lnTo>
                  <a:pt x="2892305" y="1200552"/>
                </a:lnTo>
                <a:lnTo>
                  <a:pt x="1691748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49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17"/>
                </a:lnTo>
                <a:lnTo>
                  <a:pt x="490635" y="2229510"/>
                </a:lnTo>
                <a:lnTo>
                  <a:pt x="774407" y="2229510"/>
                </a:lnTo>
                <a:lnTo>
                  <a:pt x="2371115" y="632799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00" y="6900002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70" y="0"/>
                </a:moveTo>
                <a:lnTo>
                  <a:pt x="0" y="2886070"/>
                </a:lnTo>
                <a:lnTo>
                  <a:pt x="501154" y="3387000"/>
                </a:lnTo>
                <a:lnTo>
                  <a:pt x="5271444" y="3387000"/>
                </a:lnTo>
                <a:lnTo>
                  <a:pt x="5772149" y="2886070"/>
                </a:lnTo>
                <a:lnTo>
                  <a:pt x="288737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337" y="589439"/>
            <a:ext cx="16241118" cy="200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06343" y="4205827"/>
            <a:ext cx="8034655" cy="4836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FBFBFB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

</file>

<file path=ppt/slides/_rels/slide18.xml.rels><?xml version="1.0" encoding="UTF-8" standalone="yes" 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71089" y="603046"/>
            <a:ext cx="6960870" cy="4532630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1460"/>
              </a:spcBef>
            </a:pPr>
            <a:r>
              <a:rPr dirty="0" sz="6800" spc="-17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6800" spc="-48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10">
                <a:solidFill>
                  <a:srgbClr val="FFFFFF"/>
                </a:solidFill>
                <a:latin typeface="Verdana"/>
                <a:cs typeface="Verdana"/>
              </a:rPr>
              <a:t>Reality </a:t>
            </a:r>
            <a:r>
              <a:rPr dirty="0" sz="6800" spc="-65">
                <a:solidFill>
                  <a:srgbClr val="FFFFFF"/>
                </a:solidFill>
                <a:latin typeface="Verdana"/>
                <a:cs typeface="Verdana"/>
              </a:rPr>
              <a:t>Revolution: </a:t>
            </a:r>
            <a:r>
              <a:rPr dirty="0" sz="6800" spc="-75">
                <a:solidFill>
                  <a:srgbClr val="FFFFFF"/>
                </a:solidFill>
                <a:latin typeface="Verdana"/>
                <a:cs typeface="Verdana"/>
              </a:rPr>
              <a:t>Navigating</a:t>
            </a:r>
            <a:r>
              <a:rPr dirty="0" sz="6800" spc="-5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6800" spc="-2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dirty="0" sz="6800" spc="-5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95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6800" spc="-5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229">
                <a:solidFill>
                  <a:srgbClr val="FFFFFF"/>
                </a:solidFill>
                <a:latin typeface="Verdana"/>
                <a:cs typeface="Verdana"/>
              </a:rPr>
              <a:t>AR,</a:t>
            </a:r>
            <a:r>
              <a:rPr dirty="0" sz="6800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285">
                <a:solidFill>
                  <a:srgbClr val="FFFFFF"/>
                </a:solidFill>
                <a:latin typeface="Verdana"/>
                <a:cs typeface="Verdana"/>
              </a:rPr>
              <a:t>VR, </a:t>
            </a:r>
            <a:r>
              <a:rPr dirty="0" sz="6800">
                <a:solidFill>
                  <a:srgbClr val="FFFFFF"/>
                </a:solidFill>
                <a:latin typeface="Verdana"/>
                <a:cs typeface="Verdana"/>
              </a:rPr>
              <a:t>MR,</a:t>
            </a:r>
            <a:r>
              <a:rPr dirty="0" sz="6800" spc="-5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1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6800" spc="-50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800" spc="-25">
                <a:solidFill>
                  <a:srgbClr val="FFFFFF"/>
                </a:solidFill>
                <a:latin typeface="Verdana"/>
                <a:cs typeface="Verdana"/>
              </a:rPr>
              <a:t>XR</a:t>
            </a:r>
            <a:endParaRPr sz="68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70"/>
              <a:ext cx="5324348" cy="53243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654" y="0"/>
              <a:ext cx="6478346" cy="7407503"/>
            </a:xfrm>
            <a:prstGeom prst="rect">
              <a:avLst/>
            </a:prstGeom>
          </p:spPr>
        </p:pic>
      </p:grpSp>
      <p:sp>
        <p:nvSpPr>
          <p:cNvPr id="6" name="object 6" descr=""/>
          <p:cNvSpPr/>
          <p:nvPr/>
        </p:nvSpPr>
        <p:spPr>
          <a:xfrm>
            <a:off x="4000119" y="7199045"/>
            <a:ext cx="952500" cy="821055"/>
          </a:xfrm>
          <a:custGeom>
            <a:avLst/>
            <a:gdLst/>
            <a:ahLst/>
            <a:cxnLst/>
            <a:rect l="l" t="t" r="r" b="b"/>
            <a:pathLst>
              <a:path w="952500" h="821054">
                <a:moveTo>
                  <a:pt x="105867" y="614654"/>
                </a:moveTo>
                <a:lnTo>
                  <a:pt x="67021" y="611865"/>
                </a:lnTo>
                <a:lnTo>
                  <a:pt x="28255" y="597048"/>
                </a:lnTo>
                <a:lnTo>
                  <a:pt x="4457" y="553388"/>
                </a:lnTo>
                <a:lnTo>
                  <a:pt x="0" y="499783"/>
                </a:lnTo>
                <a:lnTo>
                  <a:pt x="0" y="114871"/>
                </a:lnTo>
                <a:lnTo>
                  <a:pt x="1981" y="76457"/>
                </a:lnTo>
                <a:lnTo>
                  <a:pt x="12825" y="35287"/>
                </a:lnTo>
                <a:lnTo>
                  <a:pt x="51578" y="6150"/>
                </a:lnTo>
                <a:lnTo>
                  <a:pt x="105867" y="0"/>
                </a:lnTo>
                <a:lnTo>
                  <a:pt x="223735" y="0"/>
                </a:lnTo>
                <a:lnTo>
                  <a:pt x="272196" y="2357"/>
                </a:lnTo>
                <a:lnTo>
                  <a:pt x="314710" y="9429"/>
                </a:lnTo>
                <a:lnTo>
                  <a:pt x="351278" y="21216"/>
                </a:lnTo>
                <a:lnTo>
                  <a:pt x="406090" y="58507"/>
                </a:lnTo>
                <a:lnTo>
                  <a:pt x="433740" y="111656"/>
                </a:lnTo>
                <a:lnTo>
                  <a:pt x="437197" y="144018"/>
                </a:lnTo>
                <a:lnTo>
                  <a:pt x="436231" y="160577"/>
                </a:lnTo>
                <a:lnTo>
                  <a:pt x="421767" y="205740"/>
                </a:lnTo>
                <a:lnTo>
                  <a:pt x="393193" y="242953"/>
                </a:lnTo>
                <a:lnTo>
                  <a:pt x="355053" y="270571"/>
                </a:lnTo>
                <a:lnTo>
                  <a:pt x="326605" y="282892"/>
                </a:lnTo>
                <a:lnTo>
                  <a:pt x="326605" y="284607"/>
                </a:lnTo>
                <a:lnTo>
                  <a:pt x="379091" y="300401"/>
                </a:lnTo>
                <a:lnTo>
                  <a:pt x="422140" y="331652"/>
                </a:lnTo>
                <a:lnTo>
                  <a:pt x="451375" y="375947"/>
                </a:lnTo>
                <a:lnTo>
                  <a:pt x="461619" y="431203"/>
                </a:lnTo>
                <a:lnTo>
                  <a:pt x="459812" y="460014"/>
                </a:lnTo>
                <a:lnTo>
                  <a:pt x="445347" y="510482"/>
                </a:lnTo>
                <a:lnTo>
                  <a:pt x="416855" y="551352"/>
                </a:lnTo>
                <a:lnTo>
                  <a:pt x="376998" y="582213"/>
                </a:lnTo>
                <a:lnTo>
                  <a:pt x="326619" y="602958"/>
                </a:lnTo>
                <a:lnTo>
                  <a:pt x="268221" y="613354"/>
                </a:lnTo>
                <a:lnTo>
                  <a:pt x="236169" y="614654"/>
                </a:lnTo>
                <a:lnTo>
                  <a:pt x="105867" y="614654"/>
                </a:lnTo>
                <a:close/>
              </a:path>
              <a:path w="952500" h="821054">
                <a:moveTo>
                  <a:pt x="138442" y="459066"/>
                </a:moveTo>
                <a:lnTo>
                  <a:pt x="148729" y="500202"/>
                </a:lnTo>
                <a:lnTo>
                  <a:pt x="187299" y="512635"/>
                </a:lnTo>
                <a:lnTo>
                  <a:pt x="219875" y="512635"/>
                </a:lnTo>
                <a:lnTo>
                  <a:pt x="258938" y="507063"/>
                </a:lnTo>
                <a:lnTo>
                  <a:pt x="301067" y="478185"/>
                </a:lnTo>
                <a:lnTo>
                  <a:pt x="315887" y="429488"/>
                </a:lnTo>
                <a:lnTo>
                  <a:pt x="314279" y="412048"/>
                </a:lnTo>
                <a:lnTo>
                  <a:pt x="290169" y="371614"/>
                </a:lnTo>
                <a:lnTo>
                  <a:pt x="243160" y="351933"/>
                </a:lnTo>
                <a:lnTo>
                  <a:pt x="223735" y="350621"/>
                </a:lnTo>
                <a:lnTo>
                  <a:pt x="224167" y="350621"/>
                </a:lnTo>
                <a:lnTo>
                  <a:pt x="217309" y="350621"/>
                </a:lnTo>
                <a:lnTo>
                  <a:pt x="212166" y="349618"/>
                </a:lnTo>
                <a:lnTo>
                  <a:pt x="179791" y="325608"/>
                </a:lnTo>
                <a:lnTo>
                  <a:pt x="156019" y="300901"/>
                </a:lnTo>
                <a:lnTo>
                  <a:pt x="156019" y="299186"/>
                </a:lnTo>
                <a:lnTo>
                  <a:pt x="156019" y="296900"/>
                </a:lnTo>
                <a:lnTo>
                  <a:pt x="185801" y="267462"/>
                </a:lnTo>
                <a:lnTo>
                  <a:pt x="217881" y="247751"/>
                </a:lnTo>
                <a:lnTo>
                  <a:pt x="224167" y="247751"/>
                </a:lnTo>
                <a:lnTo>
                  <a:pt x="223735" y="247751"/>
                </a:lnTo>
                <a:lnTo>
                  <a:pt x="270243" y="228892"/>
                </a:lnTo>
                <a:lnTo>
                  <a:pt x="290138" y="188542"/>
                </a:lnTo>
                <a:lnTo>
                  <a:pt x="291465" y="169735"/>
                </a:lnTo>
                <a:lnTo>
                  <a:pt x="290043" y="151080"/>
                </a:lnTo>
                <a:lnTo>
                  <a:pt x="268744" y="115519"/>
                </a:lnTo>
                <a:lnTo>
                  <a:pt x="227432" y="102862"/>
                </a:lnTo>
                <a:lnTo>
                  <a:pt x="210451" y="102019"/>
                </a:lnTo>
                <a:lnTo>
                  <a:pt x="187299" y="102019"/>
                </a:lnTo>
                <a:lnTo>
                  <a:pt x="148729" y="114020"/>
                </a:lnTo>
                <a:lnTo>
                  <a:pt x="138442" y="155168"/>
                </a:lnTo>
                <a:lnTo>
                  <a:pt x="138442" y="459066"/>
                </a:lnTo>
                <a:close/>
              </a:path>
              <a:path w="952500" h="821054">
                <a:moveTo>
                  <a:pt x="554609" y="820826"/>
                </a:moveTo>
                <a:lnTo>
                  <a:pt x="544042" y="820826"/>
                </a:lnTo>
                <a:lnTo>
                  <a:pt x="536041" y="819746"/>
                </a:lnTo>
                <a:lnTo>
                  <a:pt x="505317" y="796820"/>
                </a:lnTo>
                <a:lnTo>
                  <a:pt x="484174" y="764603"/>
                </a:lnTo>
                <a:lnTo>
                  <a:pt x="483031" y="761098"/>
                </a:lnTo>
                <a:lnTo>
                  <a:pt x="483031" y="758240"/>
                </a:lnTo>
                <a:lnTo>
                  <a:pt x="483031" y="755103"/>
                </a:lnTo>
                <a:lnTo>
                  <a:pt x="483743" y="752246"/>
                </a:lnTo>
                <a:lnTo>
                  <a:pt x="485178" y="749668"/>
                </a:lnTo>
                <a:lnTo>
                  <a:pt x="486600" y="747102"/>
                </a:lnTo>
                <a:lnTo>
                  <a:pt x="488315" y="744664"/>
                </a:lnTo>
                <a:lnTo>
                  <a:pt x="490321" y="742378"/>
                </a:lnTo>
                <a:lnTo>
                  <a:pt x="494893" y="736384"/>
                </a:lnTo>
                <a:lnTo>
                  <a:pt x="523748" y="708520"/>
                </a:lnTo>
                <a:lnTo>
                  <a:pt x="526897" y="705942"/>
                </a:lnTo>
                <a:lnTo>
                  <a:pt x="529463" y="704303"/>
                </a:lnTo>
                <a:lnTo>
                  <a:pt x="531469" y="703592"/>
                </a:lnTo>
                <a:lnTo>
                  <a:pt x="533463" y="702881"/>
                </a:lnTo>
                <a:lnTo>
                  <a:pt x="535178" y="702525"/>
                </a:lnTo>
                <a:lnTo>
                  <a:pt x="536613" y="702525"/>
                </a:lnTo>
                <a:lnTo>
                  <a:pt x="538035" y="702525"/>
                </a:lnTo>
                <a:lnTo>
                  <a:pt x="540181" y="702805"/>
                </a:lnTo>
                <a:lnTo>
                  <a:pt x="543039" y="703376"/>
                </a:lnTo>
                <a:lnTo>
                  <a:pt x="545896" y="703948"/>
                </a:lnTo>
                <a:lnTo>
                  <a:pt x="550176" y="704240"/>
                </a:lnTo>
                <a:lnTo>
                  <a:pt x="555891" y="704240"/>
                </a:lnTo>
                <a:lnTo>
                  <a:pt x="570843" y="703033"/>
                </a:lnTo>
                <a:lnTo>
                  <a:pt x="617626" y="684949"/>
                </a:lnTo>
                <a:lnTo>
                  <a:pt x="649552" y="657191"/>
                </a:lnTo>
                <a:lnTo>
                  <a:pt x="681050" y="612508"/>
                </a:lnTo>
                <a:lnTo>
                  <a:pt x="664836" y="596556"/>
                </a:lnTo>
                <a:lnTo>
                  <a:pt x="648752" y="578702"/>
                </a:lnTo>
                <a:lnTo>
                  <a:pt x="616978" y="537286"/>
                </a:lnTo>
                <a:lnTo>
                  <a:pt x="587028" y="490135"/>
                </a:lnTo>
                <a:lnTo>
                  <a:pt x="560184" y="439127"/>
                </a:lnTo>
                <a:lnTo>
                  <a:pt x="537414" y="386249"/>
                </a:lnTo>
                <a:lnTo>
                  <a:pt x="519684" y="333476"/>
                </a:lnTo>
                <a:lnTo>
                  <a:pt x="508265" y="282786"/>
                </a:lnTo>
                <a:lnTo>
                  <a:pt x="504456" y="236181"/>
                </a:lnTo>
                <a:lnTo>
                  <a:pt x="504456" y="229895"/>
                </a:lnTo>
                <a:lnTo>
                  <a:pt x="533072" y="196207"/>
                </a:lnTo>
                <a:lnTo>
                  <a:pt x="565327" y="170167"/>
                </a:lnTo>
                <a:lnTo>
                  <a:pt x="573468" y="165874"/>
                </a:lnTo>
                <a:lnTo>
                  <a:pt x="576897" y="165874"/>
                </a:lnTo>
                <a:lnTo>
                  <a:pt x="580618" y="165874"/>
                </a:lnTo>
                <a:lnTo>
                  <a:pt x="614549" y="190423"/>
                </a:lnTo>
                <a:lnTo>
                  <a:pt x="644626" y="221170"/>
                </a:lnTo>
                <a:lnTo>
                  <a:pt x="647763" y="224891"/>
                </a:lnTo>
                <a:lnTo>
                  <a:pt x="649338" y="230174"/>
                </a:lnTo>
                <a:lnTo>
                  <a:pt x="649338" y="237032"/>
                </a:lnTo>
                <a:lnTo>
                  <a:pt x="649338" y="235318"/>
                </a:lnTo>
                <a:lnTo>
                  <a:pt x="653919" y="288276"/>
                </a:lnTo>
                <a:lnTo>
                  <a:pt x="661929" y="325635"/>
                </a:lnTo>
                <a:lnTo>
                  <a:pt x="673073" y="362391"/>
                </a:lnTo>
                <a:lnTo>
                  <a:pt x="687056" y="397871"/>
                </a:lnTo>
                <a:lnTo>
                  <a:pt x="711492" y="445135"/>
                </a:lnTo>
                <a:lnTo>
                  <a:pt x="738572" y="481900"/>
                </a:lnTo>
                <a:lnTo>
                  <a:pt x="747928" y="491210"/>
                </a:lnTo>
                <a:lnTo>
                  <a:pt x="750062" y="491210"/>
                </a:lnTo>
                <a:lnTo>
                  <a:pt x="769137" y="444271"/>
                </a:lnTo>
                <a:lnTo>
                  <a:pt x="784294" y="394449"/>
                </a:lnTo>
                <a:lnTo>
                  <a:pt x="793571" y="357396"/>
                </a:lnTo>
                <a:lnTo>
                  <a:pt x="804494" y="301536"/>
                </a:lnTo>
                <a:lnTo>
                  <a:pt x="810127" y="250627"/>
                </a:lnTo>
                <a:lnTo>
                  <a:pt x="810501" y="235750"/>
                </a:lnTo>
                <a:lnTo>
                  <a:pt x="810501" y="237032"/>
                </a:lnTo>
                <a:lnTo>
                  <a:pt x="810501" y="230174"/>
                </a:lnTo>
                <a:lnTo>
                  <a:pt x="811936" y="224891"/>
                </a:lnTo>
                <a:lnTo>
                  <a:pt x="837933" y="196748"/>
                </a:lnTo>
                <a:lnTo>
                  <a:pt x="870077" y="170167"/>
                </a:lnTo>
                <a:lnTo>
                  <a:pt x="877798" y="165874"/>
                </a:lnTo>
                <a:lnTo>
                  <a:pt x="881227" y="165874"/>
                </a:lnTo>
                <a:lnTo>
                  <a:pt x="885228" y="165874"/>
                </a:lnTo>
                <a:lnTo>
                  <a:pt x="888936" y="167309"/>
                </a:lnTo>
                <a:lnTo>
                  <a:pt x="892365" y="170167"/>
                </a:lnTo>
                <a:lnTo>
                  <a:pt x="901638" y="177135"/>
                </a:lnTo>
                <a:lnTo>
                  <a:pt x="931346" y="202932"/>
                </a:lnTo>
                <a:lnTo>
                  <a:pt x="951953" y="230035"/>
                </a:lnTo>
                <a:lnTo>
                  <a:pt x="951953" y="236601"/>
                </a:lnTo>
                <a:lnTo>
                  <a:pt x="947981" y="281559"/>
                </a:lnTo>
                <a:lnTo>
                  <a:pt x="936942" y="338404"/>
                </a:lnTo>
                <a:lnTo>
                  <a:pt x="919046" y="403820"/>
                </a:lnTo>
                <a:lnTo>
                  <a:pt x="894511" y="474484"/>
                </a:lnTo>
                <a:lnTo>
                  <a:pt x="879828" y="510948"/>
                </a:lnTo>
                <a:lnTo>
                  <a:pt x="863647" y="547036"/>
                </a:lnTo>
                <a:lnTo>
                  <a:pt x="845966" y="582748"/>
                </a:lnTo>
                <a:lnTo>
                  <a:pt x="826782" y="618083"/>
                </a:lnTo>
                <a:lnTo>
                  <a:pt x="796407" y="667425"/>
                </a:lnTo>
                <a:lnTo>
                  <a:pt x="764851" y="709590"/>
                </a:lnTo>
                <a:lnTo>
                  <a:pt x="732113" y="744577"/>
                </a:lnTo>
                <a:lnTo>
                  <a:pt x="698195" y="772388"/>
                </a:lnTo>
                <a:lnTo>
                  <a:pt x="663345" y="793576"/>
                </a:lnTo>
                <a:lnTo>
                  <a:pt x="627797" y="808713"/>
                </a:lnTo>
                <a:lnTo>
                  <a:pt x="591551" y="817797"/>
                </a:lnTo>
                <a:lnTo>
                  <a:pt x="554609" y="820826"/>
                </a:lnTo>
                <a:close/>
              </a:path>
              <a:path w="952500" h="821054">
                <a:moveTo>
                  <a:pt x="951953" y="235750"/>
                </a:moveTo>
                <a:lnTo>
                  <a:pt x="951953" y="237032"/>
                </a:lnTo>
                <a:lnTo>
                  <a:pt x="951953" y="236601"/>
                </a:lnTo>
                <a:lnTo>
                  <a:pt x="951953" y="236321"/>
                </a:lnTo>
                <a:lnTo>
                  <a:pt x="951953" y="236029"/>
                </a:lnTo>
                <a:lnTo>
                  <a:pt x="951953" y="235750"/>
                </a:lnTo>
                <a:close/>
              </a:path>
              <a:path w="952500" h="821054">
                <a:moveTo>
                  <a:pt x="504456" y="235750"/>
                </a:moveTo>
                <a:lnTo>
                  <a:pt x="504456" y="237032"/>
                </a:lnTo>
                <a:lnTo>
                  <a:pt x="504456" y="235750"/>
                </a:lnTo>
                <a:close/>
              </a:path>
            </a:pathLst>
          </a:custGeom>
          <a:ln w="87782">
            <a:solidFill>
              <a:srgbClr val="869FB2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84" y="8143761"/>
            <a:ext cx="8171768" cy="967750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8567246" y="8237372"/>
            <a:ext cx="427355" cy="634365"/>
          </a:xfrm>
          <a:custGeom>
            <a:avLst/>
            <a:gdLst/>
            <a:ahLst/>
            <a:cxnLst/>
            <a:rect l="l" t="t" r="r" b="b"/>
            <a:pathLst>
              <a:path w="427354" h="634365">
                <a:moveTo>
                  <a:pt x="196413" y="634365"/>
                </a:moveTo>
                <a:lnTo>
                  <a:pt x="146645" y="631899"/>
                </a:lnTo>
                <a:lnTo>
                  <a:pt x="106192" y="624509"/>
                </a:lnTo>
                <a:lnTo>
                  <a:pt x="60461" y="606943"/>
                </a:lnTo>
                <a:lnTo>
                  <a:pt x="21952" y="577797"/>
                </a:lnTo>
                <a:lnTo>
                  <a:pt x="3259" y="542493"/>
                </a:lnTo>
                <a:lnTo>
                  <a:pt x="0" y="510652"/>
                </a:lnTo>
                <a:lnTo>
                  <a:pt x="81" y="502281"/>
                </a:lnTo>
                <a:lnTo>
                  <a:pt x="27701" y="474645"/>
                </a:lnTo>
                <a:lnTo>
                  <a:pt x="69268" y="469920"/>
                </a:lnTo>
                <a:lnTo>
                  <a:pt x="74264" y="469773"/>
                </a:lnTo>
                <a:lnTo>
                  <a:pt x="80259" y="469773"/>
                </a:lnTo>
                <a:lnTo>
                  <a:pt x="85123" y="470916"/>
                </a:lnTo>
                <a:lnTo>
                  <a:pt x="88831" y="473202"/>
                </a:lnTo>
                <a:lnTo>
                  <a:pt x="92552" y="475488"/>
                </a:lnTo>
                <a:lnTo>
                  <a:pt x="96972" y="479348"/>
                </a:lnTo>
                <a:lnTo>
                  <a:pt x="102115" y="484771"/>
                </a:lnTo>
                <a:lnTo>
                  <a:pt x="107180" y="489584"/>
                </a:lnTo>
                <a:lnTo>
                  <a:pt x="143617" y="513799"/>
                </a:lnTo>
                <a:lnTo>
                  <a:pt x="196413" y="521627"/>
                </a:lnTo>
                <a:lnTo>
                  <a:pt x="216130" y="520529"/>
                </a:lnTo>
                <a:lnTo>
                  <a:pt x="259849" y="504063"/>
                </a:lnTo>
                <a:lnTo>
                  <a:pt x="279947" y="469990"/>
                </a:lnTo>
                <a:lnTo>
                  <a:pt x="281287" y="455206"/>
                </a:lnTo>
                <a:lnTo>
                  <a:pt x="280658" y="446964"/>
                </a:lnTo>
                <a:lnTo>
                  <a:pt x="257014" y="408903"/>
                </a:lnTo>
                <a:lnTo>
                  <a:pt x="219857" y="386632"/>
                </a:lnTo>
                <a:lnTo>
                  <a:pt x="181923" y="371093"/>
                </a:lnTo>
                <a:lnTo>
                  <a:pt x="158694" y="363042"/>
                </a:lnTo>
                <a:lnTo>
                  <a:pt x="120815" y="348495"/>
                </a:lnTo>
                <a:lnTo>
                  <a:pt x="62098" y="314420"/>
                </a:lnTo>
                <a:lnTo>
                  <a:pt x="25505" y="272548"/>
                </a:lnTo>
                <a:lnTo>
                  <a:pt x="7503" y="215969"/>
                </a:lnTo>
                <a:lnTo>
                  <a:pt x="5253" y="181737"/>
                </a:lnTo>
                <a:lnTo>
                  <a:pt x="7074" y="152964"/>
                </a:lnTo>
                <a:lnTo>
                  <a:pt x="21647" y="102811"/>
                </a:lnTo>
                <a:lnTo>
                  <a:pt x="50365" y="62520"/>
                </a:lnTo>
                <a:lnTo>
                  <a:pt x="90656" y="32092"/>
                </a:lnTo>
                <a:lnTo>
                  <a:pt x="141689" y="11572"/>
                </a:lnTo>
                <a:lnTo>
                  <a:pt x="201054" y="1285"/>
                </a:lnTo>
                <a:lnTo>
                  <a:pt x="233713" y="0"/>
                </a:lnTo>
                <a:lnTo>
                  <a:pt x="258530" y="764"/>
                </a:lnTo>
                <a:lnTo>
                  <a:pt x="301496" y="6874"/>
                </a:lnTo>
                <a:lnTo>
                  <a:pt x="349919" y="25180"/>
                </a:lnTo>
                <a:lnTo>
                  <a:pt x="388123" y="53411"/>
                </a:lnTo>
                <a:lnTo>
                  <a:pt x="401518" y="72656"/>
                </a:lnTo>
                <a:lnTo>
                  <a:pt x="402229" y="74510"/>
                </a:lnTo>
                <a:lnTo>
                  <a:pt x="403985" y="101772"/>
                </a:lnTo>
                <a:lnTo>
                  <a:pt x="403880" y="109728"/>
                </a:lnTo>
                <a:lnTo>
                  <a:pt x="400019" y="151155"/>
                </a:lnTo>
                <a:lnTo>
                  <a:pt x="391015" y="158153"/>
                </a:lnTo>
                <a:lnTo>
                  <a:pt x="386735" y="158153"/>
                </a:lnTo>
                <a:lnTo>
                  <a:pt x="367123" y="158213"/>
                </a:lnTo>
                <a:lnTo>
                  <a:pt x="322435" y="153873"/>
                </a:lnTo>
                <a:lnTo>
                  <a:pt x="310434" y="149580"/>
                </a:lnTo>
                <a:lnTo>
                  <a:pt x="308427" y="148158"/>
                </a:lnTo>
                <a:lnTo>
                  <a:pt x="305862" y="145872"/>
                </a:lnTo>
                <a:lnTo>
                  <a:pt x="302712" y="142735"/>
                </a:lnTo>
                <a:lnTo>
                  <a:pt x="298793" y="138484"/>
                </a:lnTo>
                <a:lnTo>
                  <a:pt x="293878" y="133888"/>
                </a:lnTo>
                <a:lnTo>
                  <a:pt x="248883" y="113408"/>
                </a:lnTo>
                <a:lnTo>
                  <a:pt x="233713" y="112725"/>
                </a:lnTo>
                <a:lnTo>
                  <a:pt x="212841" y="113996"/>
                </a:lnTo>
                <a:lnTo>
                  <a:pt x="169845" y="133083"/>
                </a:lnTo>
                <a:lnTo>
                  <a:pt x="150985" y="178727"/>
                </a:lnTo>
                <a:lnTo>
                  <a:pt x="152726" y="192912"/>
                </a:lnTo>
                <a:lnTo>
                  <a:pt x="178849" y="225666"/>
                </a:lnTo>
                <a:lnTo>
                  <a:pt x="214745" y="243725"/>
                </a:lnTo>
                <a:lnTo>
                  <a:pt x="266720" y="264033"/>
                </a:lnTo>
                <a:lnTo>
                  <a:pt x="290906" y="273005"/>
                </a:lnTo>
                <a:lnTo>
                  <a:pt x="313326" y="282355"/>
                </a:lnTo>
                <a:lnTo>
                  <a:pt x="352864" y="302183"/>
                </a:lnTo>
                <a:lnTo>
                  <a:pt x="384638" y="325642"/>
                </a:lnTo>
                <a:lnTo>
                  <a:pt x="416288" y="372258"/>
                </a:lnTo>
                <a:lnTo>
                  <a:pt x="425827" y="414691"/>
                </a:lnTo>
                <a:lnTo>
                  <a:pt x="427020" y="439762"/>
                </a:lnTo>
                <a:lnTo>
                  <a:pt x="425131" y="471162"/>
                </a:lnTo>
                <a:lnTo>
                  <a:pt x="410019" y="525598"/>
                </a:lnTo>
                <a:lnTo>
                  <a:pt x="380320" y="568903"/>
                </a:lnTo>
                <a:lnTo>
                  <a:pt x="339172" y="601159"/>
                </a:lnTo>
                <a:lnTo>
                  <a:pt x="287594" y="622427"/>
                </a:lnTo>
                <a:lnTo>
                  <a:pt x="228553" y="633038"/>
                </a:lnTo>
                <a:lnTo>
                  <a:pt x="196413" y="634365"/>
                </a:lnTo>
                <a:close/>
              </a:path>
            </a:pathLst>
          </a:custGeom>
          <a:ln w="87782">
            <a:solidFill>
              <a:srgbClr val="869F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00799" y="6923176"/>
            <a:ext cx="8945245" cy="212661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 indent="3817620">
              <a:lnSpc>
                <a:spcPts val="8250"/>
              </a:lnSpc>
              <a:spcBef>
                <a:spcPts val="244"/>
              </a:spcBef>
            </a:pPr>
            <a:r>
              <a:rPr dirty="0" sz="6900" spc="-345">
                <a:latin typeface="Verdana"/>
                <a:cs typeface="Verdana"/>
              </a:rPr>
              <a:t>By </a:t>
            </a:r>
            <a:r>
              <a:rPr dirty="0" sz="6900" spc="-155">
                <a:latin typeface="Verdana"/>
                <a:cs typeface="Verdana"/>
              </a:rPr>
              <a:t>Dhatchanamoorthy</a:t>
            </a:r>
            <a:r>
              <a:rPr dirty="0" sz="6900" spc="-520">
                <a:latin typeface="Verdana"/>
                <a:cs typeface="Verdana"/>
              </a:rPr>
              <a:t> </a:t>
            </a:r>
            <a:r>
              <a:rPr dirty="0" sz="6900" spc="-805">
                <a:latin typeface="Verdana"/>
                <a:cs typeface="Verdana"/>
              </a:rPr>
              <a:t>S</a:t>
            </a:r>
            <a:endParaRPr sz="6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249842" y="0"/>
            <a:ext cx="4538980" cy="2269490"/>
          </a:xfrm>
          <a:custGeom>
            <a:avLst/>
            <a:gdLst/>
            <a:ahLst/>
            <a:cxnLst/>
            <a:rect l="l" t="t" r="r" b="b"/>
            <a:pathLst>
              <a:path w="4538980" h="2269490">
                <a:moveTo>
                  <a:pt x="4538405" y="0"/>
                </a:moveTo>
                <a:lnTo>
                  <a:pt x="0" y="0"/>
                </a:lnTo>
                <a:lnTo>
                  <a:pt x="2269176" y="2269185"/>
                </a:lnTo>
                <a:lnTo>
                  <a:pt x="453840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4441811" y="7538235"/>
            <a:ext cx="3846829" cy="2748915"/>
          </a:xfrm>
          <a:custGeom>
            <a:avLst/>
            <a:gdLst/>
            <a:ahLst/>
            <a:cxnLst/>
            <a:rect l="l" t="t" r="r" b="b"/>
            <a:pathLst>
              <a:path w="3846830" h="2748915">
                <a:moveTo>
                  <a:pt x="2747637" y="0"/>
                </a:moveTo>
                <a:lnTo>
                  <a:pt x="0" y="2748762"/>
                </a:lnTo>
                <a:lnTo>
                  <a:pt x="3846212" y="2748762"/>
                </a:lnTo>
                <a:lnTo>
                  <a:pt x="3846212" y="1098981"/>
                </a:lnTo>
                <a:lnTo>
                  <a:pt x="274763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5751427" y="0"/>
            <a:ext cx="2536825" cy="2462530"/>
          </a:xfrm>
          <a:custGeom>
            <a:avLst/>
            <a:gdLst/>
            <a:ahLst/>
            <a:cxnLst/>
            <a:rect l="l" t="t" r="r" b="b"/>
            <a:pathLst>
              <a:path w="2536825" h="2462530">
                <a:moveTo>
                  <a:pt x="2536507" y="0"/>
                </a:moveTo>
                <a:lnTo>
                  <a:pt x="2270021" y="0"/>
                </a:lnTo>
                <a:lnTo>
                  <a:pt x="0" y="2269959"/>
                </a:lnTo>
                <a:lnTo>
                  <a:pt x="194817" y="2462186"/>
                </a:lnTo>
                <a:lnTo>
                  <a:pt x="2536507" y="120423"/>
                </a:lnTo>
                <a:lnTo>
                  <a:pt x="253650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72729" y="4801"/>
            <a:ext cx="8963025" cy="6997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400" spc="-130"/>
              <a:t>Re</a:t>
            </a:r>
            <a:r>
              <a:rPr dirty="0" sz="4400" spc="-150"/>
              <a:t>a</a:t>
            </a:r>
            <a:r>
              <a:rPr dirty="0" sz="4400" spc="-120"/>
              <a:t>l</a:t>
            </a:r>
            <a:r>
              <a:rPr dirty="0" sz="4400" spc="-650"/>
              <a:t>-</a:t>
            </a:r>
            <a:r>
              <a:rPr dirty="0" sz="4400" spc="-90"/>
              <a:t>Time</a:t>
            </a:r>
            <a:r>
              <a:rPr dirty="0" sz="4400" spc="-265"/>
              <a:t> </a:t>
            </a:r>
            <a:r>
              <a:rPr dirty="0" sz="4400" spc="-140"/>
              <a:t>usage</a:t>
            </a:r>
            <a:r>
              <a:rPr dirty="0" sz="4400" spc="-265"/>
              <a:t> </a:t>
            </a:r>
            <a:r>
              <a:rPr dirty="0" sz="4400" spc="60"/>
              <a:t>of</a:t>
            </a:r>
            <a:r>
              <a:rPr dirty="0" sz="4400" spc="-265"/>
              <a:t> </a:t>
            </a:r>
            <a:r>
              <a:rPr dirty="0" sz="4400"/>
              <a:t>Mixed</a:t>
            </a:r>
            <a:r>
              <a:rPr dirty="0" sz="4400" spc="-270"/>
              <a:t> </a:t>
            </a:r>
            <a:r>
              <a:rPr dirty="0" sz="4400" spc="-40"/>
              <a:t>Reality</a:t>
            </a:r>
            <a:endParaRPr sz="4400"/>
          </a:p>
        </p:txBody>
      </p:sp>
      <p:sp>
        <p:nvSpPr>
          <p:cNvPr id="6" name="object 6" descr=""/>
          <p:cNvSpPr txBox="1"/>
          <p:nvPr/>
        </p:nvSpPr>
        <p:spPr>
          <a:xfrm>
            <a:off x="1975142" y="566776"/>
            <a:ext cx="10273030" cy="80371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1718310">
              <a:lnSpc>
                <a:spcPct val="100000"/>
              </a:lnSpc>
              <a:spcBef>
                <a:spcPts val="125"/>
              </a:spcBef>
            </a:pPr>
            <a:r>
              <a:rPr dirty="0" sz="4400" spc="-20">
                <a:solidFill>
                  <a:srgbClr val="FFFFFF"/>
                </a:solidFill>
                <a:latin typeface="Verdana"/>
                <a:cs typeface="Verdana"/>
              </a:rPr>
              <a:t>(MR)</a:t>
            </a:r>
            <a:endParaRPr sz="4400">
              <a:latin typeface="Verdana"/>
              <a:cs typeface="Verdana"/>
            </a:endParaRPr>
          </a:p>
          <a:p>
            <a:pPr marL="12700" marR="36195">
              <a:lnSpc>
                <a:spcPct val="100400"/>
              </a:lnSpc>
              <a:spcBef>
                <a:spcPts val="2875"/>
              </a:spcBef>
            </a:pPr>
            <a:r>
              <a:rPr dirty="0" sz="3050" spc="-105">
                <a:solidFill>
                  <a:srgbClr val="FFFFFF"/>
                </a:solidFill>
                <a:latin typeface="Verdana"/>
                <a:cs typeface="Verdana"/>
              </a:rPr>
              <a:t>Employees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1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Verdana"/>
                <a:cs typeface="Verdana"/>
              </a:rPr>
              <a:t>collaborate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Verdana"/>
                <a:cs typeface="Verdana"/>
              </a:rPr>
              <a:t>anywhere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mixed reality.</a:t>
            </a:r>
            <a:endParaRPr sz="3050">
              <a:latin typeface="Verdana"/>
              <a:cs typeface="Verdana"/>
            </a:endParaRPr>
          </a:p>
          <a:p>
            <a:pPr marL="12700" marR="15875">
              <a:lnSpc>
                <a:spcPct val="100400"/>
              </a:lnSpc>
              <a:spcBef>
                <a:spcPts val="3604"/>
              </a:spcBef>
            </a:pPr>
            <a:r>
              <a:rPr dirty="0" sz="3050" spc="-100">
                <a:solidFill>
                  <a:srgbClr val="FFFFFF"/>
                </a:solidFill>
                <a:latin typeface="Verdana"/>
                <a:cs typeface="Verdana"/>
              </a:rPr>
              <a:t>Translation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5">
                <a:solidFill>
                  <a:srgbClr val="FFFFFF"/>
                </a:solidFill>
                <a:latin typeface="Verdana"/>
                <a:cs typeface="Verdana"/>
              </a:rPr>
              <a:t>applications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25">
                <a:solidFill>
                  <a:srgbClr val="FFFFFF"/>
                </a:solidFill>
                <a:latin typeface="Verdana"/>
                <a:cs typeface="Verdana"/>
              </a:rPr>
              <a:t>seamlessly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Verdana"/>
                <a:cs typeface="Verdana"/>
              </a:rPr>
              <a:t>overcome</a:t>
            </a:r>
            <a:r>
              <a:rPr dirty="0" sz="305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dirty="0" sz="3050" spc="-95">
                <a:solidFill>
                  <a:srgbClr val="FFFFFF"/>
                </a:solidFill>
                <a:latin typeface="Verdana"/>
                <a:cs typeface="Verdana"/>
              </a:rPr>
              <a:t>barriers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real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time.</a:t>
            </a:r>
            <a:endParaRPr sz="3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3050">
              <a:latin typeface="Verdana"/>
              <a:cs typeface="Verdana"/>
            </a:endParaRPr>
          </a:p>
          <a:p>
            <a:pPr marL="12700" marR="5080">
              <a:lnSpc>
                <a:spcPts val="3600"/>
              </a:lnSpc>
            </a:pPr>
            <a:r>
              <a:rPr dirty="0" sz="3050" spc="-30">
                <a:solidFill>
                  <a:srgbClr val="FFFFFF"/>
                </a:solidFill>
                <a:latin typeface="Verdana"/>
                <a:cs typeface="Verdana"/>
              </a:rPr>
              <a:t>Mixed-</a:t>
            </a:r>
            <a:r>
              <a:rPr dirty="0" sz="3050" spc="-55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Verdana"/>
                <a:cs typeface="Verdana"/>
              </a:rPr>
              <a:t>meetings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5">
                <a:solidFill>
                  <a:srgbClr val="FFFFFF"/>
                </a:solidFill>
                <a:latin typeface="Verdana"/>
                <a:cs typeface="Verdana"/>
              </a:rPr>
              <a:t>surpass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05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video </a:t>
            </a:r>
            <a:r>
              <a:rPr dirty="0" sz="3050" spc="-65">
                <a:solidFill>
                  <a:srgbClr val="FFFFFF"/>
                </a:solidFill>
                <a:latin typeface="Verdana"/>
                <a:cs typeface="Verdana"/>
              </a:rPr>
              <a:t>conferencing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35">
                <a:solidFill>
                  <a:srgbClr val="FFFFFF"/>
                </a:solidFill>
                <a:latin typeface="Verdana"/>
                <a:cs typeface="Verdana"/>
              </a:rPr>
              <a:t>Skype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calls.</a:t>
            </a:r>
            <a:endParaRPr sz="3050">
              <a:latin typeface="Verdana"/>
              <a:cs typeface="Verdana"/>
            </a:endParaRPr>
          </a:p>
          <a:p>
            <a:pPr marL="12700" marR="179705" indent="106680">
              <a:lnSpc>
                <a:spcPct val="100400"/>
              </a:lnSpc>
              <a:spcBef>
                <a:spcPts val="3565"/>
              </a:spcBef>
            </a:pPr>
            <a:r>
              <a:rPr dirty="0" sz="3050" spc="-150">
                <a:solidFill>
                  <a:srgbClr val="FFFFFF"/>
                </a:solidFill>
                <a:latin typeface="Verdana"/>
                <a:cs typeface="Verdana"/>
              </a:rPr>
              <a:t>Japan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50">
                <a:solidFill>
                  <a:srgbClr val="FFFFFF"/>
                </a:solidFill>
                <a:latin typeface="Verdana"/>
                <a:cs typeface="Verdana"/>
              </a:rPr>
              <a:t>Airlines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employs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5">
                <a:solidFill>
                  <a:srgbClr val="FFFFFF"/>
                </a:solidFill>
                <a:latin typeface="Verdana"/>
                <a:cs typeface="Verdana"/>
              </a:rPr>
              <a:t>HoloLens</a:t>
            </a:r>
            <a:r>
              <a:rPr dirty="0" sz="305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engineer</a:t>
            </a:r>
            <a:r>
              <a:rPr dirty="0" sz="305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0">
                <a:solidFill>
                  <a:srgbClr val="FFFFFF"/>
                </a:solidFill>
                <a:latin typeface="Verdana"/>
                <a:cs typeface="Verdana"/>
              </a:rPr>
              <a:t>hangar</a:t>
            </a:r>
            <a:r>
              <a:rPr dirty="0" sz="305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visits.</a:t>
            </a:r>
            <a:endParaRPr sz="3050">
              <a:latin typeface="Verdana"/>
              <a:cs typeface="Verdana"/>
            </a:endParaRPr>
          </a:p>
          <a:p>
            <a:pPr marL="12700" marR="497205">
              <a:lnSpc>
                <a:spcPct val="100400"/>
              </a:lnSpc>
              <a:spcBef>
                <a:spcPts val="3600"/>
              </a:spcBef>
            </a:pPr>
            <a:r>
              <a:rPr dirty="0" sz="3050" spc="-100">
                <a:solidFill>
                  <a:srgbClr val="FFFFFF"/>
                </a:solidFill>
                <a:latin typeface="Verdana"/>
                <a:cs typeface="Verdana"/>
              </a:rPr>
              <a:t>NASA's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0">
                <a:solidFill>
                  <a:srgbClr val="FFFFFF"/>
                </a:solidFill>
                <a:latin typeface="Verdana"/>
                <a:cs typeface="Verdana"/>
              </a:rPr>
              <a:t>OnSight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software,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60">
                <a:solidFill>
                  <a:srgbClr val="FFFFFF"/>
                </a:solidFill>
                <a:latin typeface="Verdana"/>
                <a:cs typeface="Verdana"/>
              </a:rPr>
              <a:t>developed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Microsoft, </a:t>
            </a:r>
            <a:r>
              <a:rPr dirty="0" sz="3050" spc="-45">
                <a:solidFill>
                  <a:srgbClr val="FFFFFF"/>
                </a:solidFill>
                <a:latin typeface="Verdana"/>
                <a:cs typeface="Verdana"/>
              </a:rPr>
              <a:t>virtually</a:t>
            </a:r>
            <a:r>
              <a:rPr dirty="0" sz="305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0">
                <a:solidFill>
                  <a:srgbClr val="FFFFFF"/>
                </a:solidFill>
                <a:latin typeface="Verdana"/>
                <a:cs typeface="Verdana"/>
              </a:rPr>
              <a:t>transports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scientists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engineers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05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Verdana"/>
                <a:cs typeface="Verdana"/>
              </a:rPr>
              <a:t>Mars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dirty="0" sz="30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75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90">
                <a:solidFill>
                  <a:srgbClr val="FFFFFF"/>
                </a:solidFill>
                <a:latin typeface="Verdana"/>
                <a:cs typeface="Verdana"/>
              </a:rPr>
              <a:t>remain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2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0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50" spc="-10">
                <a:solidFill>
                  <a:srgbClr val="FFFFFF"/>
                </a:solidFill>
                <a:latin typeface="Verdana"/>
                <a:cs typeface="Verdana"/>
              </a:rPr>
              <a:t>Earth.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805442" y="118952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0" y="2003530"/>
            <a:ext cx="1668145" cy="3335654"/>
          </a:xfrm>
          <a:custGeom>
            <a:avLst/>
            <a:gdLst/>
            <a:ahLst/>
            <a:cxnLst/>
            <a:rect l="l" t="t" r="r" b="b"/>
            <a:pathLst>
              <a:path w="1668145" h="3335654">
                <a:moveTo>
                  <a:pt x="0" y="0"/>
                </a:moveTo>
                <a:lnTo>
                  <a:pt x="0" y="3335070"/>
                </a:lnTo>
                <a:lnTo>
                  <a:pt x="1667535" y="1666885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0" y="6912377"/>
            <a:ext cx="2986405" cy="3375025"/>
          </a:xfrm>
          <a:custGeom>
            <a:avLst/>
            <a:gdLst/>
            <a:ahLst/>
            <a:cxnLst/>
            <a:rect l="l" t="t" r="r" b="b"/>
            <a:pathLst>
              <a:path w="2986405" h="3375025">
                <a:moveTo>
                  <a:pt x="0" y="0"/>
                </a:moveTo>
                <a:lnTo>
                  <a:pt x="0" y="3374620"/>
                </a:lnTo>
                <a:lnTo>
                  <a:pt x="2597333" y="3374620"/>
                </a:lnTo>
                <a:lnTo>
                  <a:pt x="2985973" y="2985981"/>
                </a:lnTo>
                <a:lnTo>
                  <a:pt x="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3440" y="2781541"/>
            <a:ext cx="5586848" cy="46598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3907" y="852487"/>
            <a:ext cx="539242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201930" marR="5080" indent="-189865">
              <a:lnSpc>
                <a:spcPts val="4430"/>
              </a:lnSpc>
              <a:spcBef>
                <a:spcPts val="980"/>
              </a:spcBef>
            </a:pPr>
            <a:r>
              <a:rPr dirty="0" sz="4400" spc="-125"/>
              <a:t>Real</a:t>
            </a:r>
            <a:r>
              <a:rPr dirty="0" sz="4400" spc="-310"/>
              <a:t> </a:t>
            </a:r>
            <a:r>
              <a:rPr dirty="0" sz="4400" spc="-200"/>
              <a:t>-</a:t>
            </a:r>
            <a:r>
              <a:rPr dirty="0" sz="4400" spc="-300"/>
              <a:t> </a:t>
            </a:r>
            <a:r>
              <a:rPr dirty="0" sz="4400" spc="-80"/>
              <a:t>time</a:t>
            </a:r>
            <a:r>
              <a:rPr dirty="0" sz="4400" spc="-300"/>
              <a:t> </a:t>
            </a:r>
            <a:r>
              <a:rPr dirty="0" sz="4400" spc="-140"/>
              <a:t>usage</a:t>
            </a:r>
            <a:r>
              <a:rPr dirty="0" sz="4400" spc="-300"/>
              <a:t> </a:t>
            </a:r>
            <a:r>
              <a:rPr dirty="0" sz="4400" spc="30"/>
              <a:t>of </a:t>
            </a:r>
            <a:r>
              <a:rPr dirty="0" sz="4400"/>
              <a:t>Mixed</a:t>
            </a:r>
            <a:r>
              <a:rPr dirty="0" sz="4400" spc="-235"/>
              <a:t> </a:t>
            </a:r>
            <a:r>
              <a:rPr dirty="0" sz="4400" spc="-85"/>
              <a:t>Reality</a:t>
            </a:r>
            <a:r>
              <a:rPr dirty="0" sz="4400" spc="-229"/>
              <a:t> </a:t>
            </a:r>
            <a:r>
              <a:rPr dirty="0" sz="4400" spc="-25"/>
              <a:t>(MR)</a:t>
            </a:r>
            <a:endParaRPr sz="4400"/>
          </a:p>
        </p:txBody>
      </p:sp>
      <p:sp>
        <p:nvSpPr>
          <p:cNvPr id="3" name="object 3" descr=""/>
          <p:cNvSpPr/>
          <p:nvPr/>
        </p:nvSpPr>
        <p:spPr>
          <a:xfrm>
            <a:off x="4427880" y="265642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1455194"/>
            <a:ext cx="2216150" cy="4431665"/>
          </a:xfrm>
          <a:custGeom>
            <a:avLst/>
            <a:gdLst/>
            <a:ahLst/>
            <a:cxnLst/>
            <a:rect l="l" t="t" r="r" b="b"/>
            <a:pathLst>
              <a:path w="2216150" h="4431665">
                <a:moveTo>
                  <a:pt x="0" y="0"/>
                </a:moveTo>
                <a:lnTo>
                  <a:pt x="0" y="4431542"/>
                </a:lnTo>
                <a:lnTo>
                  <a:pt x="2215768" y="2214916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6839473"/>
            <a:ext cx="3516629" cy="3448050"/>
          </a:xfrm>
          <a:custGeom>
            <a:avLst/>
            <a:gdLst/>
            <a:ahLst/>
            <a:cxnLst/>
            <a:rect l="l" t="t" r="r" b="b"/>
            <a:pathLst>
              <a:path w="3516629" h="3448050">
                <a:moveTo>
                  <a:pt x="292099" y="0"/>
                </a:moveTo>
                <a:lnTo>
                  <a:pt x="0" y="292109"/>
                </a:lnTo>
                <a:lnTo>
                  <a:pt x="0" y="3447529"/>
                </a:lnTo>
                <a:lnTo>
                  <a:pt x="3293000" y="3447529"/>
                </a:lnTo>
                <a:lnTo>
                  <a:pt x="3516312" y="3224216"/>
                </a:lnTo>
                <a:lnTo>
                  <a:pt x="29209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2" y="0"/>
                </a:moveTo>
                <a:lnTo>
                  <a:pt x="19855" y="0"/>
                </a:lnTo>
                <a:lnTo>
                  <a:pt x="0" y="19855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7"/>
                </a:lnTo>
                <a:lnTo>
                  <a:pt x="1634962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175893" y="8785172"/>
            <a:ext cx="3004185" cy="1502410"/>
          </a:xfrm>
          <a:custGeom>
            <a:avLst/>
            <a:gdLst/>
            <a:ahLst/>
            <a:cxnLst/>
            <a:rect l="l" t="t" r="r" b="b"/>
            <a:pathLst>
              <a:path w="3004184" h="1502409">
                <a:moveTo>
                  <a:pt x="1502380" y="0"/>
                </a:moveTo>
                <a:lnTo>
                  <a:pt x="0" y="1501825"/>
                </a:lnTo>
                <a:lnTo>
                  <a:pt x="3003637" y="1501825"/>
                </a:lnTo>
                <a:lnTo>
                  <a:pt x="150238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7093" y="0"/>
            <a:ext cx="5095570" cy="28188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084" rIns="0" bIns="0" rtlCol="0" vert="horz">
            <a:spAutoFit/>
          </a:bodyPr>
          <a:lstStyle/>
          <a:p>
            <a:pPr marL="7121525">
              <a:lnSpc>
                <a:spcPct val="100000"/>
              </a:lnSpc>
              <a:spcBef>
                <a:spcPts val="125"/>
              </a:spcBef>
            </a:pPr>
            <a:r>
              <a:rPr dirty="0" sz="4700" spc="-65"/>
              <a:t>Unveiling</a:t>
            </a:r>
            <a:r>
              <a:rPr dirty="0" sz="4700" spc="-330"/>
              <a:t> </a:t>
            </a:r>
            <a:r>
              <a:rPr dirty="0" sz="4700" spc="-130"/>
              <a:t>Extended</a:t>
            </a:r>
            <a:r>
              <a:rPr dirty="0" sz="4700" spc="-325"/>
              <a:t> </a:t>
            </a:r>
            <a:r>
              <a:rPr dirty="0" sz="4700" spc="-90"/>
              <a:t>Reality</a:t>
            </a:r>
            <a:r>
              <a:rPr dirty="0" sz="4700" spc="-325"/>
              <a:t> </a:t>
            </a:r>
            <a:r>
              <a:rPr dirty="0" sz="4700" spc="-295"/>
              <a:t>(XR)</a:t>
            </a:r>
            <a:endParaRPr sz="4700"/>
          </a:p>
        </p:txBody>
      </p:sp>
      <p:sp>
        <p:nvSpPr>
          <p:cNvPr id="6" name="object 6" descr=""/>
          <p:cNvSpPr txBox="1"/>
          <p:nvPr/>
        </p:nvSpPr>
        <p:spPr>
          <a:xfrm>
            <a:off x="730719" y="2664396"/>
            <a:ext cx="15056485" cy="6904355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 marL="12700" marR="2677795">
              <a:lnSpc>
                <a:spcPct val="101699"/>
              </a:lnSpc>
              <a:spcBef>
                <a:spcPts val="30"/>
              </a:spcBef>
            </a:pP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XR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emerging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umbrella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term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immersive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technologies.</a:t>
            </a:r>
            <a:endParaRPr sz="3750">
              <a:latin typeface="Verdana"/>
              <a:cs typeface="Verdana"/>
            </a:endParaRPr>
          </a:p>
          <a:p>
            <a:pPr marL="12700" marR="139065">
              <a:lnSpc>
                <a:spcPct val="100000"/>
              </a:lnSpc>
            </a:pPr>
            <a:r>
              <a:rPr dirty="0" sz="3750" spc="-9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0">
                <a:solidFill>
                  <a:srgbClr val="FFFFFF"/>
                </a:solidFill>
                <a:latin typeface="Verdana"/>
                <a:cs typeface="Verdana"/>
              </a:rPr>
              <a:t>ones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5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already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today—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augmented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40">
                <a:solidFill>
                  <a:srgbClr val="FFFFFF"/>
                </a:solidFill>
                <a:latin typeface="Verdana"/>
                <a:cs typeface="Verdana"/>
              </a:rPr>
              <a:t>(AR),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40">
                <a:solidFill>
                  <a:srgbClr val="FFFFFF"/>
                </a:solidFill>
                <a:latin typeface="Verdana"/>
                <a:cs typeface="Verdana"/>
              </a:rPr>
              <a:t>(VR),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mixed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5">
                <a:solidFill>
                  <a:srgbClr val="FFFFFF"/>
                </a:solidFill>
                <a:latin typeface="Verdana"/>
                <a:cs typeface="Verdana"/>
              </a:rPr>
              <a:t>(MR)plus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those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0">
                <a:solidFill>
                  <a:srgbClr val="FFFFFF"/>
                </a:solidFill>
                <a:latin typeface="Verdana"/>
                <a:cs typeface="Verdana"/>
              </a:rPr>
              <a:t>still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created.</a:t>
            </a:r>
            <a:endParaRPr sz="3750">
              <a:latin typeface="Verdana"/>
              <a:cs typeface="Verdana"/>
            </a:endParaRPr>
          </a:p>
          <a:p>
            <a:pPr marL="12700" marR="60960">
              <a:lnSpc>
                <a:spcPct val="100000"/>
              </a:lnSpc>
            </a:pP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immersive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technologies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5">
                <a:solidFill>
                  <a:srgbClr val="FFFFFF"/>
                </a:solidFill>
                <a:latin typeface="Verdana"/>
                <a:cs typeface="Verdana"/>
              </a:rPr>
              <a:t>extend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5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either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5">
                <a:solidFill>
                  <a:srgbClr val="FFFFFF"/>
                </a:solidFill>
                <a:latin typeface="Verdana"/>
                <a:cs typeface="Verdana"/>
              </a:rPr>
              <a:t>blending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0">
                <a:solidFill>
                  <a:srgbClr val="FFFFFF"/>
                </a:solidFill>
                <a:latin typeface="Verdana"/>
                <a:cs typeface="Verdana"/>
              </a:rPr>
              <a:t>“real”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worlds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creating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fully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immersive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37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Recent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revealed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55">
                <a:solidFill>
                  <a:srgbClr val="FFFFFF"/>
                </a:solidFill>
                <a:latin typeface="Verdana"/>
                <a:cs typeface="Verdana"/>
              </a:rPr>
              <a:t>60%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respondents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believed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XR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mainstream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next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5">
                <a:solidFill>
                  <a:srgbClr val="FFFFFF"/>
                </a:solidFill>
                <a:latin typeface="Verdana"/>
                <a:cs typeface="Verdana"/>
              </a:rPr>
              <a:t>five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5">
                <a:solidFill>
                  <a:srgbClr val="FFFFFF"/>
                </a:solidFill>
                <a:latin typeface="Verdana"/>
                <a:cs typeface="Verdana"/>
              </a:rPr>
              <a:t>years.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2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750" spc="-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better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5">
                <a:solidFill>
                  <a:srgbClr val="FFFFFF"/>
                </a:solidFill>
                <a:latin typeface="Verdana"/>
                <a:cs typeface="Verdana"/>
              </a:rPr>
              <a:t>picture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85">
                <a:solidFill>
                  <a:srgbClr val="FFFFFF"/>
                </a:solidFill>
                <a:latin typeface="Verdana"/>
                <a:cs typeface="Verdana"/>
              </a:rPr>
              <a:t>XR,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let’s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existing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technologies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exist</a:t>
            </a:r>
            <a:r>
              <a:rPr dirty="0" sz="37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today.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0040645" y="2188946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53"/>
                </a:lnTo>
                <a:lnTo>
                  <a:pt x="827410" y="2669069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5175884" y="8785177"/>
            <a:ext cx="3004185" cy="1502410"/>
          </a:xfrm>
          <a:custGeom>
            <a:avLst/>
            <a:gdLst/>
            <a:ahLst/>
            <a:cxnLst/>
            <a:rect l="l" t="t" r="r" b="b"/>
            <a:pathLst>
              <a:path w="3004184" h="1502409">
                <a:moveTo>
                  <a:pt x="1502389" y="0"/>
                </a:moveTo>
                <a:lnTo>
                  <a:pt x="0" y="1501825"/>
                </a:lnTo>
                <a:lnTo>
                  <a:pt x="3003655" y="1501825"/>
                </a:lnTo>
                <a:lnTo>
                  <a:pt x="1502389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95504" y="589439"/>
            <a:ext cx="9123045" cy="1480185"/>
          </a:xfrm>
          <a:prstGeom prst="rect"/>
        </p:spPr>
        <p:txBody>
          <a:bodyPr wrap="square" lIns="0" tIns="150495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1185"/>
              </a:spcBef>
            </a:pPr>
            <a:r>
              <a:rPr dirty="0" sz="5200" spc="-90"/>
              <a:t>Discombobulated</a:t>
            </a:r>
            <a:r>
              <a:rPr dirty="0" sz="5200" spc="-290"/>
              <a:t> </a:t>
            </a:r>
            <a:r>
              <a:rPr dirty="0" sz="5200"/>
              <a:t>with</a:t>
            </a:r>
            <a:r>
              <a:rPr dirty="0" sz="5200" spc="-290"/>
              <a:t> </a:t>
            </a:r>
            <a:r>
              <a:rPr dirty="0" sz="5200" spc="-70"/>
              <a:t>these </a:t>
            </a:r>
            <a:r>
              <a:rPr dirty="0" sz="5200" spc="-90"/>
              <a:t>technical</a:t>
            </a:r>
            <a:r>
              <a:rPr dirty="0" sz="5200" spc="-385"/>
              <a:t> </a:t>
            </a:r>
            <a:r>
              <a:rPr dirty="0" sz="5200" spc="-10"/>
              <a:t>words?</a:t>
            </a:r>
            <a:endParaRPr sz="5200"/>
          </a:p>
        </p:txBody>
      </p:sp>
      <p:sp>
        <p:nvSpPr>
          <p:cNvPr id="5" name="object 5" descr=""/>
          <p:cNvSpPr txBox="1"/>
          <p:nvPr/>
        </p:nvSpPr>
        <p:spPr>
          <a:xfrm>
            <a:off x="698449" y="3319488"/>
            <a:ext cx="14332585" cy="232283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Let’s</a:t>
            </a:r>
            <a:r>
              <a:rPr dirty="0" sz="3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3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75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simple.</a:t>
            </a:r>
            <a:endParaRPr sz="3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XR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3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mixture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AR,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VR,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95">
                <a:solidFill>
                  <a:srgbClr val="FFFFFF"/>
                </a:solidFill>
                <a:latin typeface="Verdana"/>
                <a:cs typeface="Verdana"/>
              </a:rPr>
              <a:t>MR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approx.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proportion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3750" spc="-185">
                <a:solidFill>
                  <a:srgbClr val="FFFFFF"/>
                </a:solidFill>
                <a:latin typeface="Verdana"/>
                <a:cs typeface="Verdana"/>
              </a:rPr>
              <a:t>say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09">
                <a:solidFill>
                  <a:srgbClr val="FFFFFF"/>
                </a:solidFill>
                <a:latin typeface="Verdana"/>
                <a:cs typeface="Verdana"/>
              </a:rPr>
              <a:t>36%,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90">
                <a:solidFill>
                  <a:srgbClr val="FFFFFF"/>
                </a:solidFill>
                <a:latin typeface="Verdana"/>
                <a:cs typeface="Verdana"/>
              </a:rPr>
              <a:t>38%,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95">
                <a:solidFill>
                  <a:srgbClr val="FFFFFF"/>
                </a:solidFill>
                <a:latin typeface="Verdana"/>
                <a:cs typeface="Verdana"/>
              </a:rPr>
              <a:t>26%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respectively.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040645" y="2188946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0562" y="5933934"/>
            <a:ext cx="5572124" cy="43052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5259705" cy="4889500"/>
            <a:chOff x="0" y="0"/>
            <a:chExt cx="5259705" cy="4889500"/>
          </a:xfrm>
        </p:grpSpPr>
        <p:sp>
          <p:nvSpPr>
            <p:cNvPr id="7" name="object 7" descr=""/>
            <p:cNvSpPr/>
            <p:nvPr/>
          </p:nvSpPr>
          <p:spPr>
            <a:xfrm>
              <a:off x="2268575" y="1898281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10" y="0"/>
                  </a:moveTo>
                  <a:lnTo>
                    <a:pt x="0" y="2796108"/>
                  </a:lnTo>
                  <a:lnTo>
                    <a:pt x="194729" y="2990850"/>
                  </a:lnTo>
                  <a:lnTo>
                    <a:pt x="2990850" y="192227"/>
                  </a:lnTo>
                  <a:lnTo>
                    <a:pt x="279861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4412" rIns="0" bIns="0" rtlCol="0" vert="horz">
            <a:spAutoFit/>
          </a:bodyPr>
          <a:lstStyle/>
          <a:p>
            <a:pPr marL="6127750" marR="5080">
              <a:lnSpc>
                <a:spcPts val="5630"/>
              </a:lnSpc>
              <a:spcBef>
                <a:spcPts val="1285"/>
              </a:spcBef>
            </a:pPr>
            <a:r>
              <a:rPr dirty="0" spc="-145"/>
              <a:t>Common</a:t>
            </a:r>
            <a:r>
              <a:rPr dirty="0" spc="-380"/>
              <a:t> </a:t>
            </a:r>
            <a:r>
              <a:rPr dirty="0" spc="-155"/>
              <a:t>disadvantages</a:t>
            </a:r>
            <a:r>
              <a:rPr dirty="0" spc="-375"/>
              <a:t> </a:t>
            </a:r>
            <a:r>
              <a:rPr dirty="0" spc="-20"/>
              <a:t>with them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9866807" y="3060738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4542853"/>
            <a:ext cx="228600" cy="2286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5352478"/>
            <a:ext cx="228600" cy="228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6152578"/>
            <a:ext cx="228600" cy="228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6952678"/>
            <a:ext cx="228600" cy="2286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7752778"/>
            <a:ext cx="228600" cy="22860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3378" y="8552878"/>
            <a:ext cx="228600" cy="228600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65"/>
              </a:spcBef>
            </a:pPr>
            <a:r>
              <a:rPr dirty="0" spc="-810"/>
              <a:t>T</a:t>
            </a:r>
            <a:r>
              <a:rPr dirty="0" spc="-110"/>
              <a:t>echn</a:t>
            </a:r>
            <a:r>
              <a:rPr dirty="0" spc="-100"/>
              <a:t>i</a:t>
            </a:r>
            <a:r>
              <a:rPr dirty="0" spc="-110"/>
              <a:t>c</a:t>
            </a:r>
            <a:r>
              <a:rPr dirty="0" spc="-135"/>
              <a:t>a</a:t>
            </a:r>
            <a:r>
              <a:rPr dirty="0" spc="-100"/>
              <a:t>l</a:t>
            </a:r>
            <a:r>
              <a:rPr dirty="0" spc="-370"/>
              <a:t> </a:t>
            </a:r>
            <a:r>
              <a:rPr dirty="0" spc="-60"/>
              <a:t>limitations</a:t>
            </a:r>
            <a:r>
              <a:rPr dirty="0" spc="-375"/>
              <a:t> </a:t>
            </a:r>
            <a:r>
              <a:rPr dirty="0" spc="-60"/>
              <a:t>cost </a:t>
            </a:r>
            <a:r>
              <a:rPr dirty="0" spc="-175"/>
              <a:t>Security</a:t>
            </a:r>
            <a:r>
              <a:rPr dirty="0" spc="-340"/>
              <a:t> </a:t>
            </a:r>
            <a:r>
              <a:rPr dirty="0" spc="-25"/>
              <a:t>concerns </a:t>
            </a:r>
            <a:r>
              <a:rPr dirty="0" spc="-145"/>
              <a:t>Privacy</a:t>
            </a:r>
            <a:r>
              <a:rPr dirty="0" spc="-335"/>
              <a:t> </a:t>
            </a:r>
            <a:r>
              <a:rPr dirty="0" spc="-40"/>
              <a:t>issues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Latency</a:t>
            </a:r>
          </a:p>
          <a:p>
            <a:pPr marL="12700" marR="1684020">
              <a:lnSpc>
                <a:spcPct val="100000"/>
              </a:lnSpc>
            </a:pPr>
            <a:r>
              <a:rPr dirty="0" spc="-90"/>
              <a:t>Health</a:t>
            </a:r>
            <a:r>
              <a:rPr dirty="0" spc="-370"/>
              <a:t> </a:t>
            </a:r>
            <a:r>
              <a:rPr dirty="0" spc="-25"/>
              <a:t>concerns </a:t>
            </a:r>
            <a:r>
              <a:rPr dirty="0" spc="-90"/>
              <a:t>Usability</a:t>
            </a:r>
            <a:r>
              <a:rPr dirty="0" spc="-325"/>
              <a:t> </a:t>
            </a:r>
            <a:r>
              <a:rPr dirty="0" spc="-114"/>
              <a:t>challenges</a:t>
            </a:r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7738" y="6015126"/>
            <a:ext cx="4592373" cy="3937142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15175884" y="8785177"/>
            <a:ext cx="3004185" cy="1502410"/>
          </a:xfrm>
          <a:custGeom>
            <a:avLst/>
            <a:gdLst/>
            <a:ahLst/>
            <a:cxnLst/>
            <a:rect l="l" t="t" r="r" b="b"/>
            <a:pathLst>
              <a:path w="3004184" h="1502409">
                <a:moveTo>
                  <a:pt x="1502389" y="0"/>
                </a:moveTo>
                <a:lnTo>
                  <a:pt x="0" y="1501825"/>
                </a:lnTo>
                <a:lnTo>
                  <a:pt x="3003655" y="1501825"/>
                </a:lnTo>
                <a:lnTo>
                  <a:pt x="1502389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43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855"/>
              <a:t>T</a:t>
            </a:r>
            <a:r>
              <a:rPr dirty="0" spc="-80"/>
              <a:t>echnologies</a:t>
            </a:r>
            <a:r>
              <a:rPr dirty="0" spc="-409"/>
              <a:t> </a:t>
            </a:r>
            <a:r>
              <a:rPr dirty="0" spc="-180"/>
              <a:t>used</a:t>
            </a:r>
            <a:r>
              <a:rPr dirty="0" spc="-409"/>
              <a:t> </a:t>
            </a:r>
            <a:r>
              <a:rPr dirty="0"/>
              <a:t>for</a:t>
            </a:r>
            <a:r>
              <a:rPr dirty="0" spc="-405"/>
              <a:t> </a:t>
            </a:r>
            <a:r>
              <a:rPr dirty="0" spc="-45"/>
              <a:t>development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37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19" y="5752808"/>
            <a:ext cx="228600" cy="228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519" y="6543382"/>
            <a:ext cx="228600" cy="2286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519" y="8134057"/>
            <a:ext cx="228600" cy="2286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61694" y="5421973"/>
            <a:ext cx="16475075" cy="399097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  <a:tabLst>
                <a:tab pos="3291840" algn="l"/>
                <a:tab pos="6763384" algn="l"/>
                <a:tab pos="8297545" algn="l"/>
                <a:tab pos="11036935" algn="l"/>
                <a:tab pos="14555469" algn="l"/>
              </a:tabLst>
            </a:pPr>
            <a:r>
              <a:rPr dirty="0" sz="5200" spc="-35">
                <a:solidFill>
                  <a:srgbClr val="F3F3F3"/>
                </a:solidFill>
                <a:latin typeface="Verdana"/>
                <a:cs typeface="Verdana"/>
              </a:rPr>
              <a:t>Widely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95">
                <a:solidFill>
                  <a:srgbClr val="F3F3F3"/>
                </a:solidFill>
                <a:latin typeface="Verdana"/>
                <a:cs typeface="Verdana"/>
              </a:rPr>
              <a:t>used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20">
                <a:solidFill>
                  <a:srgbClr val="F3F3F3"/>
                </a:solidFill>
                <a:latin typeface="Verdana"/>
                <a:cs typeface="Verdana"/>
              </a:rPr>
              <a:t>for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90">
                <a:solidFill>
                  <a:srgbClr val="F3F3F3"/>
                </a:solidFill>
                <a:latin typeface="Verdana"/>
                <a:cs typeface="Verdana"/>
              </a:rPr>
              <a:t>AR,</a:t>
            </a:r>
            <a:r>
              <a:rPr dirty="0" sz="5200" spc="-38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45">
                <a:solidFill>
                  <a:srgbClr val="F3F3F3"/>
                </a:solidFill>
                <a:latin typeface="Verdana"/>
                <a:cs typeface="Verdana"/>
              </a:rPr>
              <a:t>MR,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250">
                <a:solidFill>
                  <a:srgbClr val="F3F3F3"/>
                </a:solidFill>
                <a:latin typeface="Verdana"/>
                <a:cs typeface="Verdana"/>
              </a:rPr>
              <a:t>XR,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45">
                <a:solidFill>
                  <a:srgbClr val="F3F3F3"/>
                </a:solidFill>
                <a:latin typeface="Verdana"/>
                <a:cs typeface="Verdana"/>
              </a:rPr>
              <a:t>and</a:t>
            </a:r>
            <a:r>
              <a:rPr dirty="0" sz="5200" spc="-38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35">
                <a:solidFill>
                  <a:srgbClr val="F3F3F3"/>
                </a:solidFill>
                <a:latin typeface="Verdana"/>
                <a:cs typeface="Verdana"/>
              </a:rPr>
              <a:t>VR</a:t>
            </a:r>
            <a:r>
              <a:rPr dirty="0" sz="5200" spc="-3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development. Supports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platforms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20">
                <a:solidFill>
                  <a:srgbClr val="F3F3F3"/>
                </a:solidFill>
                <a:latin typeface="Verdana"/>
                <a:cs typeface="Verdana"/>
              </a:rPr>
              <a:t>like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Oculus,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HoloLens,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20">
                <a:solidFill>
                  <a:srgbClr val="F3F3F3"/>
                </a:solidFill>
                <a:latin typeface="Verdana"/>
                <a:cs typeface="Verdana"/>
              </a:rPr>
              <a:t>Magic </a:t>
            </a:r>
            <a:r>
              <a:rPr dirty="0" sz="5200" spc="-254">
                <a:solidFill>
                  <a:srgbClr val="F3F3F3"/>
                </a:solidFill>
                <a:latin typeface="Verdana"/>
                <a:cs typeface="Verdana"/>
              </a:rPr>
              <a:t>Leap,</a:t>
            </a:r>
            <a:r>
              <a:rPr dirty="0" sz="5200" spc="-36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45">
                <a:solidFill>
                  <a:srgbClr val="F3F3F3"/>
                </a:solidFill>
                <a:latin typeface="Verdana"/>
                <a:cs typeface="Verdana"/>
              </a:rPr>
              <a:t>and</a:t>
            </a:r>
            <a:r>
              <a:rPr dirty="0" sz="5200" spc="-36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20">
                <a:solidFill>
                  <a:srgbClr val="F3F3F3"/>
                </a:solidFill>
                <a:latin typeface="Verdana"/>
                <a:cs typeface="Verdana"/>
              </a:rPr>
              <a:t>ARKit/ARCore.</a:t>
            </a:r>
            <a:endParaRPr sz="5200">
              <a:latin typeface="Verdana"/>
              <a:cs typeface="Verdana"/>
            </a:endParaRPr>
          </a:p>
          <a:p>
            <a:pPr marL="12700" marR="5080">
              <a:lnSpc>
                <a:spcPts val="6230"/>
              </a:lnSpc>
              <a:spcBef>
                <a:spcPts val="90"/>
              </a:spcBef>
              <a:tabLst>
                <a:tab pos="3456304" algn="l"/>
                <a:tab pos="7089775" algn="l"/>
                <a:tab pos="8517255" algn="l"/>
                <a:tab pos="13458825" algn="l"/>
              </a:tabLst>
            </a:pPr>
            <a:r>
              <a:rPr dirty="0" sz="5200" spc="-285">
                <a:solidFill>
                  <a:srgbClr val="F3F3F3"/>
                </a:solidFill>
                <a:latin typeface="Verdana"/>
                <a:cs typeface="Verdana"/>
              </a:rPr>
              <a:t>Features: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200">
                <a:solidFill>
                  <a:srgbClr val="F3F3F3"/>
                </a:solidFill>
                <a:latin typeface="Verdana"/>
                <a:cs typeface="Verdana"/>
              </a:rPr>
              <a:t>Real-</a:t>
            </a:r>
            <a:r>
              <a:rPr dirty="0" sz="5200" spc="-20">
                <a:solidFill>
                  <a:srgbClr val="F3F3F3"/>
                </a:solidFill>
                <a:latin typeface="Verdana"/>
                <a:cs typeface="Verdana"/>
              </a:rPr>
              <a:t>time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325">
                <a:solidFill>
                  <a:srgbClr val="F3F3F3"/>
                </a:solidFill>
                <a:latin typeface="Verdana"/>
                <a:cs typeface="Verdana"/>
              </a:rPr>
              <a:t>3D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development,</a:t>
            </a:r>
            <a:r>
              <a:rPr dirty="0" sz="52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5200" spc="-155">
                <a:solidFill>
                  <a:srgbClr val="F3F3F3"/>
                </a:solidFill>
                <a:latin typeface="Verdana"/>
                <a:cs typeface="Verdana"/>
              </a:rPr>
              <a:t>extensive </a:t>
            </a:r>
            <a:r>
              <a:rPr dirty="0" sz="5200" spc="-229">
                <a:solidFill>
                  <a:srgbClr val="F3F3F3"/>
                </a:solidFill>
                <a:latin typeface="Verdana"/>
                <a:cs typeface="Verdana"/>
              </a:rPr>
              <a:t>asset</a:t>
            </a:r>
            <a:r>
              <a:rPr dirty="0" sz="5200" spc="-37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204">
                <a:solidFill>
                  <a:srgbClr val="F3F3F3"/>
                </a:solidFill>
                <a:latin typeface="Verdana"/>
                <a:cs typeface="Verdana"/>
              </a:rPr>
              <a:t>store,</a:t>
            </a:r>
            <a:r>
              <a:rPr dirty="0" sz="5200" spc="-36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10">
                <a:solidFill>
                  <a:srgbClr val="F3F3F3"/>
                </a:solidFill>
                <a:latin typeface="Verdana"/>
                <a:cs typeface="Verdana"/>
              </a:rPr>
              <a:t>community</a:t>
            </a:r>
            <a:r>
              <a:rPr dirty="0" sz="5200" spc="-37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5200" spc="-10">
                <a:solidFill>
                  <a:srgbClr val="F3F3F3"/>
                </a:solidFill>
                <a:latin typeface="Verdana"/>
                <a:cs typeface="Verdana"/>
              </a:rPr>
              <a:t>support.</a:t>
            </a:r>
            <a:endParaRPr sz="52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373" y="3072244"/>
            <a:ext cx="3619498" cy="175260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5449929" y="0"/>
            <a:ext cx="2838450" cy="2462530"/>
          </a:xfrm>
          <a:custGeom>
            <a:avLst/>
            <a:gdLst/>
            <a:ahLst/>
            <a:cxnLst/>
            <a:rect l="l" t="t" r="r" b="b"/>
            <a:pathLst>
              <a:path w="2838450" h="2462530">
                <a:moveTo>
                  <a:pt x="2752723" y="0"/>
                </a:moveTo>
                <a:lnTo>
                  <a:pt x="723848" y="0"/>
                </a:lnTo>
                <a:lnTo>
                  <a:pt x="0" y="723874"/>
                </a:lnTo>
                <a:lnTo>
                  <a:pt x="1738248" y="2462186"/>
                </a:lnTo>
                <a:lnTo>
                  <a:pt x="2838081" y="1362394"/>
                </a:lnTo>
                <a:lnTo>
                  <a:pt x="2838081" y="85354"/>
                </a:lnTo>
                <a:lnTo>
                  <a:pt x="2752723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01749" y="9442165"/>
            <a:ext cx="1689735" cy="845185"/>
          </a:xfrm>
          <a:custGeom>
            <a:avLst/>
            <a:gdLst/>
            <a:ahLst/>
            <a:cxnLst/>
            <a:rect l="l" t="t" r="r" b="b"/>
            <a:pathLst>
              <a:path w="1689735" h="845184">
                <a:moveTo>
                  <a:pt x="845161" y="0"/>
                </a:moveTo>
                <a:lnTo>
                  <a:pt x="0" y="844833"/>
                </a:lnTo>
                <a:lnTo>
                  <a:pt x="1689663" y="844833"/>
                </a:lnTo>
                <a:lnTo>
                  <a:pt x="845161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43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855"/>
              <a:t>T</a:t>
            </a:r>
            <a:r>
              <a:rPr dirty="0" spc="-80"/>
              <a:t>echnologies</a:t>
            </a:r>
            <a:r>
              <a:rPr dirty="0" spc="-409"/>
              <a:t> </a:t>
            </a:r>
            <a:r>
              <a:rPr dirty="0" spc="-180"/>
              <a:t>used</a:t>
            </a:r>
            <a:r>
              <a:rPr dirty="0" spc="-409"/>
              <a:t> </a:t>
            </a:r>
            <a:r>
              <a:rPr dirty="0"/>
              <a:t>for</a:t>
            </a:r>
            <a:r>
              <a:rPr dirty="0" spc="-405"/>
              <a:t> </a:t>
            </a:r>
            <a:r>
              <a:rPr dirty="0" spc="-45"/>
              <a:t>development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37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19" y="4971110"/>
            <a:ext cx="209550" cy="2095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19" y="7171385"/>
            <a:ext cx="2095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619" y="8628710"/>
            <a:ext cx="209550" cy="2095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61694" y="4663135"/>
            <a:ext cx="16476980" cy="51479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0"/>
              </a:spcBef>
              <a:tabLst>
                <a:tab pos="3256279" algn="l"/>
                <a:tab pos="5858510" algn="l"/>
                <a:tab pos="7317105" algn="l"/>
                <a:tab pos="10327005" algn="l"/>
                <a:tab pos="14553565" algn="l"/>
              </a:tabLst>
            </a:pP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Powerful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engine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25">
                <a:solidFill>
                  <a:srgbClr val="F3F3F3"/>
                </a:solidFill>
                <a:latin typeface="Verdana"/>
                <a:cs typeface="Verdana"/>
              </a:rPr>
              <a:t>for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creating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90">
                <a:solidFill>
                  <a:srgbClr val="F3F3F3"/>
                </a:solidFill>
                <a:latin typeface="Verdana"/>
                <a:cs typeface="Verdana"/>
              </a:rPr>
              <a:t>high-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fidelity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90">
                <a:solidFill>
                  <a:srgbClr val="F3F3F3"/>
                </a:solidFill>
                <a:latin typeface="Verdana"/>
                <a:cs typeface="Verdana"/>
              </a:rPr>
              <a:t>AR/VR </a:t>
            </a:r>
            <a:r>
              <a:rPr dirty="0" sz="4800" spc="-80">
                <a:solidFill>
                  <a:srgbClr val="F3F3F3"/>
                </a:solidFill>
                <a:latin typeface="Verdana"/>
                <a:cs typeface="Verdana"/>
              </a:rPr>
              <a:t>experiences.</a:t>
            </a:r>
            <a:endParaRPr sz="4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790"/>
              </a:spcBef>
            </a:pPr>
            <a:r>
              <a:rPr dirty="0" sz="4800" spc="-135">
                <a:solidFill>
                  <a:srgbClr val="F3F3F3"/>
                </a:solidFill>
                <a:latin typeface="Verdana"/>
                <a:cs typeface="Verdana"/>
              </a:rPr>
              <a:t>Supports</a:t>
            </a:r>
            <a:r>
              <a:rPr dirty="0" sz="4800" spc="-33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70">
                <a:solidFill>
                  <a:srgbClr val="F3F3F3"/>
                </a:solidFill>
                <a:latin typeface="Verdana"/>
                <a:cs typeface="Verdana"/>
              </a:rPr>
              <a:t>Oculus,</a:t>
            </a:r>
            <a:r>
              <a:rPr dirty="0" sz="4800" spc="-33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35">
                <a:solidFill>
                  <a:srgbClr val="F3F3F3"/>
                </a:solidFill>
                <a:latin typeface="Verdana"/>
                <a:cs typeface="Verdana"/>
              </a:rPr>
              <a:t>HoloLens,</a:t>
            </a:r>
            <a:r>
              <a:rPr dirty="0" sz="4800" spc="-33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10">
                <a:solidFill>
                  <a:srgbClr val="F3F3F3"/>
                </a:solidFill>
                <a:latin typeface="Verdana"/>
                <a:cs typeface="Verdana"/>
              </a:rPr>
              <a:t>ARKit/ARCore,</a:t>
            </a:r>
            <a:r>
              <a:rPr dirty="0" sz="4800" spc="-33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Magic</a:t>
            </a:r>
            <a:r>
              <a:rPr dirty="0" sz="4800" spc="-33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Leap.</a:t>
            </a:r>
            <a:endParaRPr sz="4800">
              <a:latin typeface="Verdana"/>
              <a:cs typeface="Verdana"/>
            </a:endParaRPr>
          </a:p>
          <a:p>
            <a:pPr marL="12700" marR="10795">
              <a:lnSpc>
                <a:spcPct val="100299"/>
              </a:lnSpc>
              <a:spcBef>
                <a:spcPts val="5700"/>
              </a:spcBef>
              <a:tabLst>
                <a:tab pos="3263900" algn="l"/>
                <a:tab pos="7861934" algn="l"/>
                <a:tab pos="11475720" algn="l"/>
                <a:tab pos="14774544" algn="l"/>
              </a:tabLst>
            </a:pPr>
            <a:r>
              <a:rPr dirty="0" sz="4800" spc="-265">
                <a:solidFill>
                  <a:srgbClr val="F3F3F3"/>
                </a:solidFill>
                <a:latin typeface="Verdana"/>
                <a:cs typeface="Verdana"/>
              </a:rPr>
              <a:t>Features: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Photorealistic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rendering,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Blueprint</a:t>
            </a:r>
            <a:r>
              <a:rPr dirty="0" sz="48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800" spc="-120">
                <a:solidFill>
                  <a:srgbClr val="F3F3F3"/>
                </a:solidFill>
                <a:latin typeface="Verdana"/>
                <a:cs typeface="Verdana"/>
              </a:rPr>
              <a:t>visual </a:t>
            </a:r>
            <a:r>
              <a:rPr dirty="0" sz="4800" spc="-105">
                <a:solidFill>
                  <a:srgbClr val="F3F3F3"/>
                </a:solidFill>
                <a:latin typeface="Verdana"/>
                <a:cs typeface="Verdana"/>
              </a:rPr>
              <a:t>scripting,</a:t>
            </a:r>
            <a:r>
              <a:rPr dirty="0" sz="4800" spc="-36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25">
                <a:solidFill>
                  <a:srgbClr val="F3F3F3"/>
                </a:solidFill>
                <a:latin typeface="Verdana"/>
                <a:cs typeface="Verdana"/>
              </a:rPr>
              <a:t>strong</a:t>
            </a:r>
            <a:r>
              <a:rPr dirty="0" sz="4800" spc="-35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45">
                <a:solidFill>
                  <a:srgbClr val="F3F3F3"/>
                </a:solidFill>
                <a:latin typeface="Verdana"/>
                <a:cs typeface="Verdana"/>
              </a:rPr>
              <a:t>support</a:t>
            </a:r>
            <a:r>
              <a:rPr dirty="0" sz="4800" spc="-35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10">
                <a:solidFill>
                  <a:srgbClr val="F3F3F3"/>
                </a:solidFill>
                <a:latin typeface="Verdana"/>
                <a:cs typeface="Verdana"/>
              </a:rPr>
              <a:t>for</a:t>
            </a:r>
            <a:r>
              <a:rPr dirty="0" sz="4800" spc="-35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800" spc="-25">
                <a:solidFill>
                  <a:srgbClr val="F3F3F3"/>
                </a:solidFill>
                <a:latin typeface="Verdana"/>
                <a:cs typeface="Verdana"/>
              </a:rPr>
              <a:t>VR.</a:t>
            </a:r>
            <a:endParaRPr sz="4800">
              <a:latin typeface="Verdana"/>
              <a:cs typeface="Verdan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63286" y="2025218"/>
            <a:ext cx="2305050" cy="2362200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15784194" y="0"/>
            <a:ext cx="2503805" cy="2462530"/>
          </a:xfrm>
          <a:custGeom>
            <a:avLst/>
            <a:gdLst/>
            <a:ahLst/>
            <a:cxnLst/>
            <a:rect l="l" t="t" r="r" b="b"/>
            <a:pathLst>
              <a:path w="2503805" h="2462530">
                <a:moveTo>
                  <a:pt x="2503779" y="0"/>
                </a:moveTo>
                <a:lnTo>
                  <a:pt x="723901" y="0"/>
                </a:lnTo>
                <a:lnTo>
                  <a:pt x="0" y="723874"/>
                </a:lnTo>
                <a:lnTo>
                  <a:pt x="1738375" y="2462186"/>
                </a:lnTo>
                <a:lnTo>
                  <a:pt x="2503779" y="1696755"/>
                </a:lnTo>
                <a:lnTo>
                  <a:pt x="2503779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2155153"/>
            <a:ext cx="1313815" cy="2628900"/>
          </a:xfrm>
          <a:custGeom>
            <a:avLst/>
            <a:gdLst/>
            <a:ahLst/>
            <a:cxnLst/>
            <a:rect l="l" t="t" r="r" b="b"/>
            <a:pathLst>
              <a:path w="1313815" h="2628900">
                <a:moveTo>
                  <a:pt x="0" y="0"/>
                </a:moveTo>
                <a:lnTo>
                  <a:pt x="0" y="2628619"/>
                </a:lnTo>
                <a:lnTo>
                  <a:pt x="1313802" y="1314309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43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80"/>
              <a:t>AR</a:t>
            </a:r>
            <a:r>
              <a:rPr dirty="0" spc="-420"/>
              <a:t> </a:t>
            </a:r>
            <a:r>
              <a:rPr dirty="0" spc="-395"/>
              <a:t>SPECIFIC</a:t>
            </a:r>
            <a:r>
              <a:rPr dirty="0" spc="-415"/>
              <a:t> </a:t>
            </a:r>
            <a:r>
              <a:rPr dirty="0" spc="-300"/>
              <a:t>TECHNOLOGIES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49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3874630"/>
            <a:ext cx="209550" cy="2095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4579480"/>
            <a:ext cx="2095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603" y="7417930"/>
            <a:ext cx="209550" cy="2095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603" y="8827630"/>
            <a:ext cx="209550" cy="20954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97053" y="2880855"/>
            <a:ext cx="17276445" cy="7092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0">
                <a:solidFill>
                  <a:srgbClr val="F3F3F3"/>
                </a:solidFill>
                <a:latin typeface="Verdana"/>
                <a:cs typeface="Verdana"/>
              </a:rPr>
              <a:t>ARKit</a:t>
            </a:r>
            <a:r>
              <a:rPr dirty="0" sz="4500" spc="-35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(Apple)</a:t>
            </a:r>
            <a:endParaRPr sz="4500">
              <a:latin typeface="Verdana"/>
              <a:cs typeface="Verdana"/>
            </a:endParaRPr>
          </a:p>
          <a:p>
            <a:pPr marL="812800" marR="9525">
              <a:lnSpc>
                <a:spcPct val="102800"/>
              </a:lnSpc>
              <a:spcBef>
                <a:spcPts val="70"/>
              </a:spcBef>
              <a:tabLst>
                <a:tab pos="3658870" algn="l"/>
                <a:tab pos="5997575" algn="l"/>
                <a:tab pos="8768080" algn="l"/>
                <a:tab pos="13119100" algn="l"/>
              </a:tabLst>
            </a:pPr>
            <a:r>
              <a:rPr dirty="0" sz="4500" spc="-90">
                <a:solidFill>
                  <a:srgbClr val="F3F3F3"/>
                </a:solidFill>
                <a:latin typeface="Verdana"/>
                <a:cs typeface="Verdana"/>
              </a:rPr>
              <a:t>Specifically</a:t>
            </a:r>
            <a:r>
              <a:rPr dirty="0" sz="4500" spc="-34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for</a:t>
            </a:r>
            <a:r>
              <a:rPr dirty="0" sz="4500" spc="-33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55">
                <a:solidFill>
                  <a:srgbClr val="F3F3F3"/>
                </a:solidFill>
                <a:latin typeface="Verdana"/>
                <a:cs typeface="Verdana"/>
              </a:rPr>
              <a:t>developing</a:t>
            </a:r>
            <a:r>
              <a:rPr dirty="0" sz="4500" spc="-34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65">
                <a:solidFill>
                  <a:srgbClr val="F3F3F3"/>
                </a:solidFill>
                <a:latin typeface="Verdana"/>
                <a:cs typeface="Verdana"/>
              </a:rPr>
              <a:t>AR</a:t>
            </a:r>
            <a:r>
              <a:rPr dirty="0" sz="4500" spc="-34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75">
                <a:solidFill>
                  <a:srgbClr val="F3F3F3"/>
                </a:solidFill>
                <a:latin typeface="Verdana"/>
                <a:cs typeface="Verdana"/>
              </a:rPr>
              <a:t>applications</a:t>
            </a:r>
            <a:r>
              <a:rPr dirty="0" sz="4500" spc="-33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on</a:t>
            </a:r>
            <a:r>
              <a:rPr dirty="0" sz="4500" spc="-34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195">
                <a:solidFill>
                  <a:srgbClr val="F3F3F3"/>
                </a:solidFill>
                <a:latin typeface="Verdana"/>
                <a:cs typeface="Verdana"/>
              </a:rPr>
              <a:t>iOS</a:t>
            </a:r>
            <a:r>
              <a:rPr dirty="0" sz="4500" spc="-34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devices. Features: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45">
                <a:solidFill>
                  <a:srgbClr val="F3F3F3"/>
                </a:solidFill>
                <a:latin typeface="Verdana"/>
                <a:cs typeface="Verdana"/>
              </a:rPr>
              <a:t>Motion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tracking,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environmental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20">
                <a:solidFill>
                  <a:srgbClr val="F3F3F3"/>
                </a:solidFill>
                <a:latin typeface="Verdana"/>
                <a:cs typeface="Verdana"/>
              </a:rPr>
              <a:t>understanding,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light</a:t>
            </a:r>
            <a:r>
              <a:rPr dirty="0" sz="4500" spc="-36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25">
                <a:solidFill>
                  <a:srgbClr val="F3F3F3"/>
                </a:solidFill>
                <a:latin typeface="Verdana"/>
                <a:cs typeface="Verdana"/>
              </a:rPr>
              <a:t>estimation.</a:t>
            </a:r>
            <a:endParaRPr sz="4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500" spc="-120">
                <a:solidFill>
                  <a:srgbClr val="F3F3F3"/>
                </a:solidFill>
                <a:latin typeface="Verdana"/>
                <a:cs typeface="Verdana"/>
              </a:rPr>
              <a:t>ARCore</a:t>
            </a:r>
            <a:r>
              <a:rPr dirty="0" sz="4500" spc="-30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30">
                <a:solidFill>
                  <a:srgbClr val="F3F3F3"/>
                </a:solidFill>
                <a:latin typeface="Verdana"/>
                <a:cs typeface="Verdana"/>
              </a:rPr>
              <a:t>(Google)</a:t>
            </a:r>
            <a:endParaRPr sz="4500">
              <a:latin typeface="Verdana"/>
              <a:cs typeface="Verdana"/>
            </a:endParaRPr>
          </a:p>
          <a:p>
            <a:pPr marL="812800" marR="5080">
              <a:lnSpc>
                <a:spcPct val="102800"/>
              </a:lnSpc>
              <a:spcBef>
                <a:spcPts val="70"/>
              </a:spcBef>
            </a:pPr>
            <a:r>
              <a:rPr dirty="0" sz="4500" spc="-30">
                <a:solidFill>
                  <a:srgbClr val="F3F3F3"/>
                </a:solidFill>
                <a:latin typeface="Verdana"/>
                <a:cs typeface="Verdana"/>
              </a:rPr>
              <a:t>Google's</a:t>
            </a:r>
            <a:r>
              <a:rPr dirty="0" sz="4500" spc="10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platform</a:t>
            </a:r>
            <a:r>
              <a:rPr dirty="0" sz="4500" spc="10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for</a:t>
            </a:r>
            <a:r>
              <a:rPr dirty="0" sz="4500" spc="11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building</a:t>
            </a:r>
            <a:r>
              <a:rPr dirty="0" sz="4500" spc="10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AR</a:t>
            </a:r>
            <a:r>
              <a:rPr dirty="0" sz="4500" spc="11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90">
                <a:solidFill>
                  <a:srgbClr val="F3F3F3"/>
                </a:solidFill>
                <a:latin typeface="Verdana"/>
                <a:cs typeface="Verdana"/>
              </a:rPr>
              <a:t>experiences</a:t>
            </a:r>
            <a:r>
              <a:rPr dirty="0" sz="4500" spc="10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on</a:t>
            </a:r>
            <a:r>
              <a:rPr dirty="0" sz="4500" spc="10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Android </a:t>
            </a:r>
            <a:r>
              <a:rPr dirty="0" sz="4500" spc="-35">
                <a:solidFill>
                  <a:srgbClr val="F3F3F3"/>
                </a:solidFill>
                <a:latin typeface="Verdana"/>
                <a:cs typeface="Verdana"/>
              </a:rPr>
              <a:t>devices.</a:t>
            </a:r>
            <a:endParaRPr sz="4500">
              <a:latin typeface="Verdana"/>
              <a:cs typeface="Verdana"/>
            </a:endParaRPr>
          </a:p>
          <a:p>
            <a:pPr marL="812800" marR="9525">
              <a:lnSpc>
                <a:spcPts val="5630"/>
              </a:lnSpc>
              <a:spcBef>
                <a:spcPts val="15"/>
              </a:spcBef>
              <a:tabLst>
                <a:tab pos="3658870" algn="l"/>
                <a:tab pos="5997575" algn="l"/>
                <a:tab pos="8768080" algn="l"/>
                <a:tab pos="13119100" algn="l"/>
              </a:tabLst>
            </a:pP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Features: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45">
                <a:solidFill>
                  <a:srgbClr val="F3F3F3"/>
                </a:solidFill>
                <a:latin typeface="Verdana"/>
                <a:cs typeface="Verdana"/>
              </a:rPr>
              <a:t>Motion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tracking,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environmental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	</a:t>
            </a:r>
            <a:r>
              <a:rPr dirty="0" sz="4500" spc="-120">
                <a:solidFill>
                  <a:srgbClr val="F3F3F3"/>
                </a:solidFill>
                <a:latin typeface="Verdana"/>
                <a:cs typeface="Verdana"/>
              </a:rPr>
              <a:t>understanding,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light</a:t>
            </a:r>
            <a:r>
              <a:rPr dirty="0" sz="4500" spc="-36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25">
                <a:solidFill>
                  <a:srgbClr val="F3F3F3"/>
                </a:solidFill>
                <a:latin typeface="Verdana"/>
                <a:cs typeface="Verdana"/>
              </a:rPr>
              <a:t>estimation.</a:t>
            </a:r>
            <a:endParaRPr sz="45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71363" y="488188"/>
            <a:ext cx="4562474" cy="28289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43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215"/>
              <a:t>OTHER</a:t>
            </a:r>
            <a:r>
              <a:rPr dirty="0" spc="-400"/>
              <a:t> </a:t>
            </a:r>
            <a:r>
              <a:rPr dirty="0" spc="-105"/>
              <a:t>Development</a:t>
            </a:r>
            <a:r>
              <a:rPr dirty="0" spc="-390"/>
              <a:t> </a:t>
            </a:r>
            <a:r>
              <a:rPr dirty="0" spc="-80"/>
              <a:t>Platforms</a:t>
            </a:r>
            <a:r>
              <a:rPr dirty="0" spc="-400"/>
              <a:t> </a:t>
            </a:r>
            <a:r>
              <a:rPr dirty="0" spc="-135"/>
              <a:t>and</a:t>
            </a:r>
            <a:r>
              <a:rPr dirty="0" spc="-395"/>
              <a:t> </a:t>
            </a:r>
            <a:r>
              <a:rPr dirty="0" spc="-330"/>
              <a:t>SDKs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49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3967594"/>
            <a:ext cx="209550" cy="2095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5386819"/>
            <a:ext cx="2095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6806044"/>
            <a:ext cx="209550" cy="2095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8225269"/>
            <a:ext cx="209550" cy="2095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75524" y="3688194"/>
            <a:ext cx="10774045" cy="496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Vuforia</a:t>
            </a:r>
            <a:endParaRPr sz="4500">
              <a:latin typeface="Verdana"/>
              <a:cs typeface="Verdana"/>
            </a:endParaRPr>
          </a:p>
          <a:p>
            <a:pPr marL="12700" marR="5080">
              <a:lnSpc>
                <a:spcPct val="206900"/>
              </a:lnSpc>
            </a:pP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Microsoft</a:t>
            </a:r>
            <a:r>
              <a:rPr dirty="0" sz="4500" spc="-31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Mixed</a:t>
            </a:r>
            <a:r>
              <a:rPr dirty="0" sz="4500" spc="-32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90">
                <a:solidFill>
                  <a:srgbClr val="F3F3F3"/>
                </a:solidFill>
                <a:latin typeface="Verdana"/>
                <a:cs typeface="Verdana"/>
              </a:rPr>
              <a:t>Reality</a:t>
            </a:r>
            <a:r>
              <a:rPr dirty="0" sz="4500" spc="-31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605">
                <a:solidFill>
                  <a:srgbClr val="F3F3F3"/>
                </a:solidFill>
                <a:latin typeface="Verdana"/>
                <a:cs typeface="Verdana"/>
              </a:rPr>
              <a:t>T</a:t>
            </a:r>
            <a:r>
              <a:rPr dirty="0" sz="4500" spc="10">
                <a:solidFill>
                  <a:srgbClr val="F3F3F3"/>
                </a:solidFill>
                <a:latin typeface="Verdana"/>
                <a:cs typeface="Verdana"/>
              </a:rPr>
              <a:t>oolkit</a:t>
            </a:r>
            <a:r>
              <a:rPr dirty="0" sz="4500" spc="-31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70">
                <a:solidFill>
                  <a:srgbClr val="F3F3F3"/>
                </a:solidFill>
                <a:latin typeface="Verdana"/>
                <a:cs typeface="Verdana"/>
              </a:rPr>
              <a:t>(MRTK) </a:t>
            </a:r>
            <a:r>
              <a:rPr dirty="0" sz="4500">
                <a:solidFill>
                  <a:srgbClr val="F3F3F3"/>
                </a:solidFill>
                <a:latin typeface="Verdana"/>
                <a:cs typeface="Verdana"/>
              </a:rPr>
              <a:t>Magic</a:t>
            </a:r>
            <a:r>
              <a:rPr dirty="0" sz="4500" spc="-32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20">
                <a:solidFill>
                  <a:srgbClr val="F3F3F3"/>
                </a:solidFill>
                <a:latin typeface="Verdana"/>
                <a:cs typeface="Verdana"/>
              </a:rPr>
              <a:t>Leap</a:t>
            </a:r>
            <a:endParaRPr sz="4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WebXR</a:t>
            </a:r>
            <a:endParaRPr sz="45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6252" y="6295239"/>
            <a:ext cx="3267074" cy="32765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514" y="730097"/>
            <a:ext cx="10460355" cy="89281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285"/>
              <a:t>3D</a:t>
            </a:r>
            <a:r>
              <a:rPr dirty="0" spc="-320"/>
              <a:t> </a:t>
            </a:r>
            <a:r>
              <a:rPr dirty="0"/>
              <a:t>Modeling</a:t>
            </a:r>
            <a:r>
              <a:rPr dirty="0" spc="-315"/>
              <a:t> </a:t>
            </a:r>
            <a:r>
              <a:rPr dirty="0" spc="-135"/>
              <a:t>and</a:t>
            </a:r>
            <a:r>
              <a:rPr dirty="0" spc="-315"/>
              <a:t> </a:t>
            </a:r>
            <a:r>
              <a:rPr dirty="0" spc="-135"/>
              <a:t>Design</a:t>
            </a:r>
            <a:r>
              <a:rPr dirty="0" spc="-315"/>
              <a:t> </a:t>
            </a:r>
            <a:r>
              <a:rPr dirty="0" spc="-730"/>
              <a:t>T</a:t>
            </a:r>
            <a:r>
              <a:rPr dirty="0" spc="45"/>
              <a:t>ools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37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3967594"/>
            <a:ext cx="209550" cy="2095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5386819"/>
            <a:ext cx="2095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6806044"/>
            <a:ext cx="209550" cy="2095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8225269"/>
            <a:ext cx="209550" cy="20955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75524" y="3688194"/>
            <a:ext cx="3017520" cy="4968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0">
                <a:solidFill>
                  <a:srgbClr val="F3F3F3"/>
                </a:solidFill>
                <a:latin typeface="Verdana"/>
                <a:cs typeface="Verdana"/>
              </a:rPr>
              <a:t>Blender</a:t>
            </a:r>
            <a:endParaRPr sz="4500">
              <a:latin typeface="Verdana"/>
              <a:cs typeface="Verdana"/>
            </a:endParaRPr>
          </a:p>
          <a:p>
            <a:pPr marL="12700" marR="739775">
              <a:lnSpc>
                <a:spcPct val="206900"/>
              </a:lnSpc>
            </a:pPr>
            <a:r>
              <a:rPr dirty="0" sz="4500" spc="-20">
                <a:solidFill>
                  <a:srgbClr val="F3F3F3"/>
                </a:solidFill>
                <a:latin typeface="Verdana"/>
                <a:cs typeface="Verdana"/>
              </a:rPr>
              <a:t>Maya </a:t>
            </a:r>
            <a:r>
              <a:rPr dirty="0" sz="4500" spc="-250">
                <a:solidFill>
                  <a:srgbClr val="F3F3F3"/>
                </a:solidFill>
                <a:latin typeface="Verdana"/>
                <a:cs typeface="Verdana"/>
              </a:rPr>
              <a:t>3ds</a:t>
            </a:r>
            <a:r>
              <a:rPr dirty="0" sz="4500" spc="-315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25">
                <a:solidFill>
                  <a:srgbClr val="F3F3F3"/>
                </a:solidFill>
                <a:latin typeface="Verdana"/>
                <a:cs typeface="Verdana"/>
              </a:rPr>
              <a:t>Max</a:t>
            </a:r>
            <a:endParaRPr sz="4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4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500" spc="-155">
                <a:solidFill>
                  <a:srgbClr val="F3F3F3"/>
                </a:solidFill>
                <a:latin typeface="Verdana"/>
                <a:cs typeface="Verdana"/>
              </a:rPr>
              <a:t>Cinema</a:t>
            </a:r>
            <a:r>
              <a:rPr dirty="0" sz="4500" spc="-29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35">
                <a:solidFill>
                  <a:srgbClr val="F3F3F3"/>
                </a:solidFill>
                <a:latin typeface="Verdana"/>
                <a:cs typeface="Verdana"/>
              </a:rPr>
              <a:t>4D</a:t>
            </a:r>
            <a:endParaRPr sz="45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7698" y="3867404"/>
            <a:ext cx="9143999" cy="48196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1981"/>
              <a:ext cx="5320614" cy="505578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0795" rIns="0" bIns="0" rtlCol="0" vert="horz">
            <a:spAutoFit/>
          </a:bodyPr>
          <a:lstStyle/>
          <a:p>
            <a:pPr marL="6908800" marR="5080">
              <a:lnSpc>
                <a:spcPts val="6600"/>
              </a:lnSpc>
              <a:spcBef>
                <a:spcPts val="1085"/>
              </a:spcBef>
            </a:pPr>
            <a:r>
              <a:rPr dirty="0" sz="6250" spc="-130"/>
              <a:t>Welcome</a:t>
            </a:r>
            <a:r>
              <a:rPr dirty="0" sz="6250" spc="-434"/>
              <a:t> </a:t>
            </a:r>
            <a:r>
              <a:rPr dirty="0" sz="6250"/>
              <a:t>to</a:t>
            </a:r>
            <a:r>
              <a:rPr dirty="0" sz="6250" spc="-430"/>
              <a:t> </a:t>
            </a:r>
            <a:r>
              <a:rPr dirty="0" sz="6250" spc="-95"/>
              <a:t>the</a:t>
            </a:r>
            <a:r>
              <a:rPr dirty="0" sz="6250" spc="-430"/>
              <a:t> </a:t>
            </a:r>
            <a:r>
              <a:rPr dirty="0" sz="6250" spc="-80"/>
              <a:t>Reality </a:t>
            </a:r>
            <a:r>
              <a:rPr dirty="0" sz="6250" spc="-10"/>
              <a:t>Revolution</a:t>
            </a:r>
            <a:endParaRPr sz="625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7656" y="6737426"/>
            <a:ext cx="5335206" cy="46210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7892998" y="6630123"/>
            <a:ext cx="9819640" cy="29419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397240" algn="l"/>
              </a:tabLst>
            </a:pPr>
            <a:r>
              <a:rPr dirty="0" sz="3800" spc="-100">
                <a:solidFill>
                  <a:srgbClr val="FFFFFF"/>
                </a:solidFill>
                <a:latin typeface="Verdana"/>
                <a:cs typeface="Verdana"/>
              </a:rPr>
              <a:t>Discover</a:t>
            </a:r>
            <a:r>
              <a:rPr dirty="0" sz="380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3800" spc="-36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80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3800">
              <a:latin typeface="Verdana"/>
              <a:cs typeface="Verdana"/>
            </a:endParaRPr>
          </a:p>
          <a:p>
            <a:pPr marL="12700" marR="5080">
              <a:lnSpc>
                <a:spcPct val="100299"/>
              </a:lnSpc>
              <a:spcBef>
                <a:spcPts val="80"/>
              </a:spcBef>
            </a:pPr>
            <a:r>
              <a:rPr dirty="0" sz="3800" spc="-130">
                <a:solidFill>
                  <a:srgbClr val="FFFFFF"/>
                </a:solidFill>
                <a:latin typeface="Verdana"/>
                <a:cs typeface="Verdana"/>
              </a:rPr>
              <a:t>XR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8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4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90">
                <a:solidFill>
                  <a:srgbClr val="FFFFFF"/>
                </a:solidFill>
                <a:latin typeface="Verdana"/>
                <a:cs typeface="Verdana"/>
              </a:rPr>
              <a:t>reshaping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dirty="0" sz="3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0">
                <a:solidFill>
                  <a:srgbClr val="FFFFFF"/>
                </a:solidFill>
                <a:latin typeface="Verdana"/>
                <a:cs typeface="Verdana"/>
              </a:rPr>
              <a:t>world. </a:t>
            </a:r>
            <a:r>
              <a:rPr dirty="0" sz="3800" spc="-145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dirty="0" sz="38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20">
                <a:solidFill>
                  <a:srgbClr val="FFFFFF"/>
                </a:solidFill>
                <a:latin typeface="Verdana"/>
                <a:cs typeface="Verdana"/>
              </a:rPr>
              <a:t>ready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75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0">
                <a:solidFill>
                  <a:srgbClr val="FFFFFF"/>
                </a:solidFill>
                <a:latin typeface="Verdana"/>
                <a:cs typeface="Verdana"/>
              </a:rPr>
              <a:t>creative </a:t>
            </a:r>
            <a:r>
              <a:rPr dirty="0" sz="3800" spc="-50">
                <a:solidFill>
                  <a:srgbClr val="FFFFFF"/>
                </a:solidFill>
                <a:latin typeface="Verdana"/>
                <a:cs typeface="Verdana"/>
              </a:rPr>
              <a:t>possibilities</a:t>
            </a:r>
            <a:r>
              <a:rPr dirty="0" sz="3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8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8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endless</a:t>
            </a:r>
            <a:r>
              <a:rPr dirty="0" sz="3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opportunities</a:t>
            </a:r>
            <a:r>
              <a:rPr dirty="0" sz="38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3800" spc="-5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38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14">
                <a:solidFill>
                  <a:srgbClr val="FFFFFF"/>
                </a:solidFill>
                <a:latin typeface="Verdana"/>
                <a:cs typeface="Verdana"/>
              </a:rPr>
              <a:t>immersive</a:t>
            </a:r>
            <a:r>
              <a:rPr dirty="0" sz="38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800" spc="-10">
                <a:solidFill>
                  <a:srgbClr val="FFFFFF"/>
                </a:solidFill>
                <a:latin typeface="Verdana"/>
                <a:cs typeface="Verdana"/>
              </a:rPr>
              <a:t>realm.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7915592" y="3366011"/>
            <a:ext cx="5059045" cy="135255"/>
          </a:xfrm>
          <a:custGeom>
            <a:avLst/>
            <a:gdLst/>
            <a:ahLst/>
            <a:cxnLst/>
            <a:rect l="l" t="t" r="r" b="b"/>
            <a:pathLst>
              <a:path w="5059045" h="135254">
                <a:moveTo>
                  <a:pt x="5058981" y="0"/>
                </a:moveTo>
                <a:lnTo>
                  <a:pt x="0" y="0"/>
                </a:lnTo>
                <a:lnTo>
                  <a:pt x="0" y="134908"/>
                </a:lnTo>
                <a:lnTo>
                  <a:pt x="5058981" y="134908"/>
                </a:lnTo>
                <a:lnTo>
                  <a:pt x="505898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0449" y="730097"/>
            <a:ext cx="14168119" cy="89281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pc="-25"/>
              <a:t>Prototyping</a:t>
            </a:r>
            <a:r>
              <a:rPr dirty="0" spc="-400"/>
              <a:t> </a:t>
            </a:r>
            <a:r>
              <a:rPr dirty="0" spc="-135"/>
              <a:t>and</a:t>
            </a:r>
            <a:r>
              <a:rPr dirty="0" spc="-385"/>
              <a:t> </a:t>
            </a:r>
            <a:r>
              <a:rPr dirty="0" spc="-140"/>
              <a:t>Interaction</a:t>
            </a:r>
            <a:r>
              <a:rPr dirty="0" spc="-390"/>
              <a:t> </a:t>
            </a:r>
            <a:r>
              <a:rPr dirty="0" spc="-125"/>
              <a:t>Design</a:t>
            </a:r>
            <a:r>
              <a:rPr dirty="0" spc="-385"/>
              <a:t> </a:t>
            </a:r>
            <a:r>
              <a:rPr dirty="0" spc="-690"/>
              <a:t>T</a:t>
            </a:r>
            <a:r>
              <a:rPr dirty="0" spc="85"/>
              <a:t>ools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734934" y="2366937"/>
            <a:ext cx="7928609" cy="95250"/>
          </a:xfrm>
          <a:custGeom>
            <a:avLst/>
            <a:gdLst/>
            <a:ahLst/>
            <a:cxnLst/>
            <a:rect l="l" t="t" r="r" b="b"/>
            <a:pathLst>
              <a:path w="7928609" h="95250">
                <a:moveTo>
                  <a:pt x="7928318" y="0"/>
                </a:moveTo>
                <a:lnTo>
                  <a:pt x="0" y="0"/>
                </a:lnTo>
                <a:lnTo>
                  <a:pt x="0" y="95250"/>
                </a:lnTo>
                <a:lnTo>
                  <a:pt x="7928318" y="95250"/>
                </a:lnTo>
                <a:lnTo>
                  <a:pt x="792831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3967594"/>
            <a:ext cx="209550" cy="20955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5386819"/>
            <a:ext cx="209550" cy="2095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971" y="6806044"/>
            <a:ext cx="209550" cy="2095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275524" y="6526645"/>
            <a:ext cx="1688464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120">
                <a:solidFill>
                  <a:srgbClr val="F3F3F3"/>
                </a:solidFill>
                <a:latin typeface="Verdana"/>
                <a:cs typeface="Verdana"/>
              </a:rPr>
              <a:t>Figma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75524" y="3688194"/>
            <a:ext cx="14782800" cy="2130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355"/>
              </a:lnSpc>
              <a:spcBef>
                <a:spcPts val="100"/>
              </a:spcBef>
            </a:pPr>
            <a:r>
              <a:rPr dirty="0" sz="4500" spc="-25">
                <a:solidFill>
                  <a:srgbClr val="F3F3F3"/>
                </a:solidFill>
                <a:latin typeface="Verdana"/>
                <a:cs typeface="Verdana"/>
              </a:rPr>
              <a:t>Adobe</a:t>
            </a:r>
            <a:r>
              <a:rPr dirty="0" sz="4500" spc="-36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dirty="0" sz="4500" spc="-20">
                <a:solidFill>
                  <a:srgbClr val="F3F3F3"/>
                </a:solidFill>
                <a:latin typeface="Verdana"/>
                <a:cs typeface="Verdana"/>
              </a:rPr>
              <a:t>Aero</a:t>
            </a:r>
            <a:endParaRPr sz="4500">
              <a:latin typeface="Verdana"/>
              <a:cs typeface="Verdana"/>
            </a:endParaRPr>
          </a:p>
          <a:p>
            <a:pPr marL="6257290">
              <a:lnSpc>
                <a:spcPts val="6275"/>
              </a:lnSpc>
            </a:pPr>
            <a:r>
              <a:rPr dirty="0" sz="5650" spc="-140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dirty="0" sz="5650" spc="-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650" spc="-310">
                <a:solidFill>
                  <a:srgbClr val="FFFFFF"/>
                </a:solidFill>
                <a:latin typeface="Verdana"/>
                <a:cs typeface="Verdana"/>
              </a:rPr>
              <a:t>SDKs</a:t>
            </a:r>
            <a:r>
              <a:rPr dirty="0" sz="5650" spc="-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650" spc="-13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5650" spc="-3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5650" spc="-120">
                <a:solidFill>
                  <a:srgbClr val="FFFFFF"/>
                </a:solidFill>
                <a:latin typeface="Verdana"/>
                <a:cs typeface="Verdana"/>
              </a:rPr>
              <a:t>APIs</a:t>
            </a:r>
            <a:endParaRPr sz="5650">
              <a:latin typeface="Verdana"/>
              <a:cs typeface="Verdana"/>
            </a:endParaRPr>
          </a:p>
          <a:p>
            <a:pPr marL="12700">
              <a:lnSpc>
                <a:spcPts val="4945"/>
              </a:lnSpc>
            </a:pPr>
            <a:r>
              <a:rPr dirty="0" sz="4500" spc="-30">
                <a:solidFill>
                  <a:srgbClr val="F3F3F3"/>
                </a:solidFill>
                <a:latin typeface="Verdana"/>
                <a:cs typeface="Verdana"/>
              </a:rPr>
              <a:t>SketchUp</a:t>
            </a:r>
            <a:endParaRPr sz="450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2851" y="6848106"/>
            <a:ext cx="219075" cy="2190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2851" y="7619631"/>
            <a:ext cx="219075" cy="21907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2851" y="8381631"/>
            <a:ext cx="219075" cy="21907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748697" y="6521081"/>
            <a:ext cx="4286250" cy="23247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dirty="0" sz="5000" spc="-120">
                <a:solidFill>
                  <a:srgbClr val="EFE3E3"/>
                </a:solidFill>
                <a:latin typeface="Verdana"/>
                <a:cs typeface="Verdana"/>
              </a:rPr>
              <a:t>Oculus</a:t>
            </a:r>
            <a:r>
              <a:rPr dirty="0" sz="5000" spc="-325">
                <a:solidFill>
                  <a:srgbClr val="EFE3E3"/>
                </a:solidFill>
                <a:latin typeface="Verdana"/>
                <a:cs typeface="Verdana"/>
              </a:rPr>
              <a:t> </a:t>
            </a:r>
            <a:r>
              <a:rPr dirty="0" sz="5000" spc="-280">
                <a:solidFill>
                  <a:srgbClr val="EFE3E3"/>
                </a:solidFill>
                <a:latin typeface="Verdana"/>
                <a:cs typeface="Verdana"/>
              </a:rPr>
              <a:t>SDK </a:t>
            </a:r>
            <a:r>
              <a:rPr dirty="0" sz="5000" spc="-50">
                <a:solidFill>
                  <a:srgbClr val="EFE3E3"/>
                </a:solidFill>
                <a:latin typeface="Verdana"/>
                <a:cs typeface="Verdana"/>
              </a:rPr>
              <a:t>SteamVR </a:t>
            </a:r>
            <a:r>
              <a:rPr dirty="0" sz="5000" spc="-100">
                <a:solidFill>
                  <a:srgbClr val="EFE3E3"/>
                </a:solidFill>
                <a:latin typeface="Verdana"/>
                <a:cs typeface="Verdana"/>
              </a:rPr>
              <a:t>HoloLens</a:t>
            </a:r>
            <a:r>
              <a:rPr dirty="0" sz="5000" spc="-370">
                <a:solidFill>
                  <a:srgbClr val="EFE3E3"/>
                </a:solidFill>
                <a:latin typeface="Verdana"/>
                <a:cs typeface="Verdana"/>
              </a:rPr>
              <a:t> </a:t>
            </a:r>
            <a:r>
              <a:rPr dirty="0" sz="5000" spc="-280">
                <a:solidFill>
                  <a:srgbClr val="EFE3E3"/>
                </a:solidFill>
                <a:latin typeface="Verdana"/>
                <a:cs typeface="Verdana"/>
              </a:rPr>
              <a:t>SDK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902507" y="2232508"/>
            <a:ext cx="8385809" cy="6448425"/>
            <a:chOff x="9902507" y="2232508"/>
            <a:chExt cx="8385809" cy="6448425"/>
          </a:xfrm>
        </p:grpSpPr>
        <p:sp>
          <p:nvSpPr>
            <p:cNvPr id="3" name="object 3" descr=""/>
            <p:cNvSpPr/>
            <p:nvPr/>
          </p:nvSpPr>
          <p:spPr>
            <a:xfrm>
              <a:off x="11162754" y="2232520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790"/>
                  </a:moveTo>
                  <a:lnTo>
                    <a:pt x="1740814" y="2580233"/>
                  </a:lnTo>
                  <a:lnTo>
                    <a:pt x="0" y="4318546"/>
                  </a:lnTo>
                  <a:lnTo>
                    <a:pt x="1203058" y="5519102"/>
                  </a:lnTo>
                  <a:lnTo>
                    <a:pt x="2941358" y="3780790"/>
                  </a:lnTo>
                  <a:close/>
                </a:path>
                <a:path w="7125334" h="6448425">
                  <a:moveTo>
                    <a:pt x="7125284" y="1241793"/>
                  </a:moveTo>
                  <a:lnTo>
                    <a:pt x="5883935" y="0"/>
                  </a:lnTo>
                  <a:lnTo>
                    <a:pt x="2659786" y="3225457"/>
                  </a:lnTo>
                  <a:lnTo>
                    <a:pt x="5883935" y="6448425"/>
                  </a:lnTo>
                  <a:lnTo>
                    <a:pt x="7125284" y="5207571"/>
                  </a:lnTo>
                  <a:lnTo>
                    <a:pt x="7125284" y="1241793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902508" y="3247491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39"/>
                  </a:moveTo>
                  <a:lnTo>
                    <a:pt x="2798635" y="0"/>
                  </a:lnTo>
                  <a:lnTo>
                    <a:pt x="0" y="2796133"/>
                  </a:lnTo>
                  <a:lnTo>
                    <a:pt x="194716" y="2990850"/>
                  </a:lnTo>
                  <a:lnTo>
                    <a:pt x="2990786" y="192239"/>
                  </a:lnTo>
                  <a:close/>
                </a:path>
                <a:path w="3096259" h="3399154">
                  <a:moveTo>
                    <a:pt x="3096069" y="1660296"/>
                  </a:moveTo>
                  <a:lnTo>
                    <a:pt x="2463304" y="1027506"/>
                  </a:lnTo>
                  <a:lnTo>
                    <a:pt x="724992" y="2765818"/>
                  </a:lnTo>
                  <a:lnTo>
                    <a:pt x="1357782" y="3398609"/>
                  </a:lnTo>
                  <a:lnTo>
                    <a:pt x="3096069" y="1660296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99273" y="2960649"/>
            <a:ext cx="6071870" cy="2014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50" spc="185">
                <a:latin typeface="Book Antiqua"/>
                <a:cs typeface="Book Antiqua"/>
              </a:rPr>
              <a:t>Thanks!</a:t>
            </a:r>
            <a:endParaRPr sz="13050">
              <a:latin typeface="Book Antiqua"/>
              <a:cs typeface="Book Antiqu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738934" y="5497753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190252" y="5617769"/>
            <a:ext cx="11322050" cy="3790315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904875" marR="6220460" indent="-892810">
              <a:lnSpc>
                <a:spcPts val="5250"/>
              </a:lnSpc>
              <a:spcBef>
                <a:spcPts val="1150"/>
              </a:spcBef>
            </a:pPr>
            <a:r>
              <a:rPr dirty="0" sz="5250" spc="170">
                <a:solidFill>
                  <a:srgbClr val="FFFFFF"/>
                </a:solidFill>
                <a:latin typeface="Book Antiqua"/>
                <a:cs typeface="Book Antiqua"/>
              </a:rPr>
              <a:t>Do</a:t>
            </a:r>
            <a:r>
              <a:rPr dirty="0" sz="5250" spc="-12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dirty="0" sz="5250">
                <a:solidFill>
                  <a:srgbClr val="FFFFFF"/>
                </a:solidFill>
                <a:latin typeface="Book Antiqua"/>
                <a:cs typeface="Book Antiqua"/>
              </a:rPr>
              <a:t>you</a:t>
            </a:r>
            <a:r>
              <a:rPr dirty="0" sz="5250" spc="25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dirty="0" sz="5250">
                <a:solidFill>
                  <a:srgbClr val="FFFFFF"/>
                </a:solidFill>
                <a:latin typeface="Book Antiqua"/>
                <a:cs typeface="Book Antiqua"/>
              </a:rPr>
              <a:t>have</a:t>
            </a:r>
            <a:r>
              <a:rPr dirty="0" sz="5250" spc="25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dirty="0" sz="5250" spc="-25">
                <a:solidFill>
                  <a:srgbClr val="FFFFFF"/>
                </a:solidFill>
                <a:latin typeface="Book Antiqua"/>
                <a:cs typeface="Book Antiqua"/>
              </a:rPr>
              <a:t>any </a:t>
            </a:r>
            <a:r>
              <a:rPr dirty="0" sz="5250" spc="110">
                <a:solidFill>
                  <a:srgbClr val="FFFFFF"/>
                </a:solidFill>
                <a:latin typeface="Book Antiqua"/>
                <a:cs typeface="Book Antiqua"/>
              </a:rPr>
              <a:t>questions?</a:t>
            </a:r>
            <a:endParaRPr sz="5250">
              <a:latin typeface="Book Antiqua"/>
              <a:cs typeface="Book Antiqua"/>
            </a:endParaRPr>
          </a:p>
          <a:p>
            <a:pPr>
              <a:lnSpc>
                <a:spcPct val="100000"/>
              </a:lnSpc>
              <a:spcBef>
                <a:spcPts val="6165"/>
              </a:spcBef>
            </a:pPr>
            <a:endParaRPr sz="5250">
              <a:latin typeface="Book Antiqua"/>
              <a:cs typeface="Book Antiqua"/>
            </a:endParaRPr>
          </a:p>
          <a:p>
            <a:pPr algn="ctr" marL="1482090">
              <a:lnSpc>
                <a:spcPct val="100000"/>
              </a:lnSpc>
            </a:pPr>
            <a:r>
              <a:rPr dirty="0" sz="4500" spc="-90">
                <a:solidFill>
                  <a:srgbClr val="FFFDFD"/>
                </a:solidFill>
                <a:latin typeface="Verdana"/>
                <a:cs typeface="Verdana"/>
              </a:rPr>
              <a:t>Appreciate</a:t>
            </a:r>
            <a:r>
              <a:rPr dirty="0" sz="4500" spc="-315">
                <a:solidFill>
                  <a:srgbClr val="FFFDFD"/>
                </a:solidFill>
                <a:latin typeface="Verdana"/>
                <a:cs typeface="Verdana"/>
              </a:rPr>
              <a:t> </a:t>
            </a:r>
            <a:r>
              <a:rPr dirty="0" sz="4500" spc="-100">
                <a:solidFill>
                  <a:srgbClr val="FFFDFD"/>
                </a:solidFill>
                <a:latin typeface="Verdana"/>
                <a:cs typeface="Verdana"/>
              </a:rPr>
              <a:t>your</a:t>
            </a:r>
            <a:r>
              <a:rPr dirty="0" sz="4500" spc="-315">
                <a:solidFill>
                  <a:srgbClr val="FFFDFD"/>
                </a:solidFill>
                <a:latin typeface="Verdana"/>
                <a:cs typeface="Verdana"/>
              </a:rPr>
              <a:t> </a:t>
            </a:r>
            <a:r>
              <a:rPr dirty="0" sz="4500" spc="-85">
                <a:solidFill>
                  <a:srgbClr val="FFFDFD"/>
                </a:solidFill>
                <a:latin typeface="Verdana"/>
                <a:cs typeface="Verdana"/>
              </a:rPr>
              <a:t>time</a:t>
            </a:r>
            <a:r>
              <a:rPr dirty="0" sz="4500" spc="-315">
                <a:solidFill>
                  <a:srgbClr val="FFFDFD"/>
                </a:solidFill>
                <a:latin typeface="Verdana"/>
                <a:cs typeface="Verdana"/>
              </a:rPr>
              <a:t> </a:t>
            </a:r>
            <a:r>
              <a:rPr dirty="0" sz="4500" spc="-120">
                <a:solidFill>
                  <a:srgbClr val="FFFDFD"/>
                </a:solidFill>
                <a:latin typeface="Verdana"/>
                <a:cs typeface="Verdana"/>
              </a:rPr>
              <a:t>and</a:t>
            </a:r>
            <a:r>
              <a:rPr dirty="0" sz="4500" spc="-320">
                <a:solidFill>
                  <a:srgbClr val="FFFDFD"/>
                </a:solidFill>
                <a:latin typeface="Verdana"/>
                <a:cs typeface="Verdana"/>
              </a:rPr>
              <a:t> </a:t>
            </a:r>
            <a:r>
              <a:rPr dirty="0" sz="4500" spc="-30">
                <a:solidFill>
                  <a:srgbClr val="FFFDFD"/>
                </a:solidFill>
                <a:latin typeface="Verdana"/>
                <a:cs typeface="Verdana"/>
              </a:rPr>
              <a:t>attention.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93" y="0"/>
            <a:ext cx="5647690" cy="4953000"/>
            <a:chOff x="12640793" y="0"/>
            <a:chExt cx="5647690" cy="4953000"/>
          </a:xfrm>
        </p:grpSpPr>
        <p:sp>
          <p:nvSpPr>
            <p:cNvPr id="3" name="object 3" descr=""/>
            <p:cNvSpPr/>
            <p:nvPr/>
          </p:nvSpPr>
          <p:spPr>
            <a:xfrm>
              <a:off x="17036286" y="2501003"/>
              <a:ext cx="1252220" cy="2451735"/>
            </a:xfrm>
            <a:custGeom>
              <a:avLst/>
              <a:gdLst/>
              <a:ahLst/>
              <a:cxnLst/>
              <a:rect l="l" t="t" r="r" b="b"/>
              <a:pathLst>
                <a:path w="1252219" h="2451735">
                  <a:moveTo>
                    <a:pt x="1251699" y="0"/>
                  </a:moveTo>
                  <a:lnTo>
                    <a:pt x="0" y="1250831"/>
                  </a:lnTo>
                  <a:lnTo>
                    <a:pt x="1201419" y="2451387"/>
                  </a:lnTo>
                  <a:lnTo>
                    <a:pt x="1251699" y="2401142"/>
                  </a:lnTo>
                  <a:lnTo>
                    <a:pt x="1251699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93" y="12"/>
              <a:ext cx="5647690" cy="3847465"/>
            </a:xfrm>
            <a:custGeom>
              <a:avLst/>
              <a:gdLst/>
              <a:ahLst/>
              <a:cxnLst/>
              <a:rect l="l" t="t" r="r" b="b"/>
              <a:pathLst>
                <a:path w="5647690" h="3847465">
                  <a:moveTo>
                    <a:pt x="5647182" y="1523771"/>
                  </a:moveTo>
                  <a:lnTo>
                    <a:pt x="5599315" y="1475765"/>
                  </a:lnTo>
                  <a:lnTo>
                    <a:pt x="3859796" y="3214078"/>
                  </a:lnTo>
                  <a:lnTo>
                    <a:pt x="4490605" y="3846868"/>
                  </a:lnTo>
                  <a:lnTo>
                    <a:pt x="5647182" y="2691092"/>
                  </a:lnTo>
                  <a:lnTo>
                    <a:pt x="5647182" y="1523771"/>
                  </a:lnTo>
                  <a:close/>
                </a:path>
                <a:path w="5647690" h="3847465">
                  <a:moveTo>
                    <a:pt x="5647194" y="0"/>
                  </a:moveTo>
                  <a:lnTo>
                    <a:pt x="0" y="0"/>
                  </a:lnTo>
                  <a:lnTo>
                    <a:pt x="3075952" y="3075927"/>
                  </a:lnTo>
                  <a:lnTo>
                    <a:pt x="5647194" y="504634"/>
                  </a:lnTo>
                  <a:lnTo>
                    <a:pt x="564719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6394441" y="8441794"/>
            <a:ext cx="1893570" cy="1845310"/>
          </a:xfrm>
          <a:custGeom>
            <a:avLst/>
            <a:gdLst/>
            <a:ahLst/>
            <a:cxnLst/>
            <a:rect l="l" t="t" r="r" b="b"/>
            <a:pathLst>
              <a:path w="1893569" h="1845309">
                <a:moveTo>
                  <a:pt x="1844535" y="0"/>
                </a:moveTo>
                <a:lnTo>
                  <a:pt x="0" y="1845208"/>
                </a:lnTo>
                <a:lnTo>
                  <a:pt x="1893544" y="1845208"/>
                </a:lnTo>
                <a:lnTo>
                  <a:pt x="1893544" y="49026"/>
                </a:lnTo>
                <a:lnTo>
                  <a:pt x="184453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5857472" y="815686"/>
            <a:ext cx="2430780" cy="2623185"/>
          </a:xfrm>
          <a:custGeom>
            <a:avLst/>
            <a:gdLst/>
            <a:ahLst/>
            <a:cxnLst/>
            <a:rect l="l" t="t" r="r" b="b"/>
            <a:pathLst>
              <a:path w="2430780" h="2623185">
                <a:moveTo>
                  <a:pt x="2430500" y="0"/>
                </a:moveTo>
                <a:lnTo>
                  <a:pt x="0" y="2430434"/>
                </a:lnTo>
                <a:lnTo>
                  <a:pt x="194817" y="2622661"/>
                </a:lnTo>
                <a:lnTo>
                  <a:pt x="2430500" y="386907"/>
                </a:lnTo>
                <a:lnTo>
                  <a:pt x="243050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5442" y="721861"/>
            <a:ext cx="10690860" cy="18357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7125"/>
              </a:lnSpc>
              <a:spcBef>
                <a:spcPts val="100"/>
              </a:spcBef>
            </a:pPr>
            <a:r>
              <a:rPr dirty="0" sz="6500" spc="-155"/>
              <a:t>Understanding</a:t>
            </a:r>
            <a:r>
              <a:rPr dirty="0" sz="6500" spc="-490"/>
              <a:t> </a:t>
            </a:r>
            <a:r>
              <a:rPr dirty="0" sz="6500" spc="-85"/>
              <a:t>Augmented</a:t>
            </a:r>
            <a:endParaRPr sz="6500"/>
          </a:p>
          <a:p>
            <a:pPr algn="r" marR="5080">
              <a:lnSpc>
                <a:spcPts val="7125"/>
              </a:lnSpc>
            </a:pPr>
            <a:r>
              <a:rPr dirty="0" sz="6500" spc="-145"/>
              <a:t>Reality</a:t>
            </a:r>
            <a:r>
              <a:rPr dirty="0" sz="6500" spc="-440"/>
              <a:t> </a:t>
            </a:r>
            <a:r>
              <a:rPr dirty="0" sz="6500" spc="-365"/>
              <a:t>(AR)</a:t>
            </a:r>
            <a:endParaRPr sz="6500"/>
          </a:p>
        </p:txBody>
      </p:sp>
      <p:sp>
        <p:nvSpPr>
          <p:cNvPr id="8" name="object 8" descr=""/>
          <p:cNvSpPr txBox="1"/>
          <p:nvPr/>
        </p:nvSpPr>
        <p:spPr>
          <a:xfrm>
            <a:off x="2059213" y="4518780"/>
            <a:ext cx="9211945" cy="33839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r" marL="109855" marR="5080" indent="-97790">
              <a:lnSpc>
                <a:spcPct val="99900"/>
              </a:lnSpc>
              <a:spcBef>
                <a:spcPts val="115"/>
              </a:spcBef>
            </a:pPr>
            <a:r>
              <a:rPr dirty="0" sz="4400" spc="-85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dirty="0" sz="4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3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65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75">
                <a:solidFill>
                  <a:srgbClr val="FFFFFF"/>
                </a:solidFill>
                <a:latin typeface="Verdana"/>
                <a:cs typeface="Verdana"/>
              </a:rPr>
              <a:t>overlays </a:t>
            </a:r>
            <a:r>
              <a:rPr dirty="0" sz="4400" spc="-1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dirty="0" sz="4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85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dirty="0" sz="4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>
                <a:solidFill>
                  <a:srgbClr val="FFFFFF"/>
                </a:solidFill>
                <a:latin typeface="Verdana"/>
                <a:cs typeface="Verdana"/>
              </a:rPr>
              <a:t>top</a:t>
            </a:r>
            <a:r>
              <a:rPr dirty="0" sz="4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9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400" spc="-3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20">
                <a:solidFill>
                  <a:srgbClr val="FFFFFF"/>
                </a:solidFill>
                <a:latin typeface="Verdana"/>
                <a:cs typeface="Verdana"/>
              </a:rPr>
              <a:t>real </a:t>
            </a:r>
            <a:r>
              <a:rPr dirty="0" sz="440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55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75">
                <a:solidFill>
                  <a:srgbClr val="FFFFFF"/>
                </a:solidFill>
                <a:latin typeface="Verdana"/>
                <a:cs typeface="Verdana"/>
              </a:rPr>
              <a:t>phone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4400" spc="-3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75">
                <a:solidFill>
                  <a:srgbClr val="FFFFFF"/>
                </a:solidFill>
                <a:latin typeface="Verdana"/>
                <a:cs typeface="Verdana"/>
              </a:rPr>
              <a:t>head- </a:t>
            </a:r>
            <a:r>
              <a:rPr dirty="0" sz="4400" spc="-20">
                <a:solidFill>
                  <a:srgbClr val="FFFFFF"/>
                </a:solidFill>
                <a:latin typeface="Verdana"/>
                <a:cs typeface="Verdana"/>
              </a:rPr>
              <a:t>worn</a:t>
            </a:r>
            <a:r>
              <a:rPr dirty="0" sz="4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50">
                <a:solidFill>
                  <a:srgbClr val="FFFFFF"/>
                </a:solidFill>
                <a:latin typeface="Verdana"/>
                <a:cs typeface="Verdana"/>
              </a:rPr>
              <a:t>device,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6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4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24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180">
                <a:solidFill>
                  <a:srgbClr val="FFFFFF"/>
                </a:solidFill>
                <a:latin typeface="Verdana"/>
                <a:cs typeface="Verdana"/>
              </a:rPr>
              <a:t>glasses</a:t>
            </a:r>
            <a:r>
              <a:rPr dirty="0" sz="440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6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4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40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440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4400" spc="-25">
                <a:solidFill>
                  <a:srgbClr val="FFFFFF"/>
                </a:solidFill>
                <a:latin typeface="Verdana"/>
                <a:cs typeface="Verdana"/>
              </a:rPr>
              <a:t>headset.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701233" y="3073453"/>
            <a:ext cx="5949950" cy="140335"/>
          </a:xfrm>
          <a:custGeom>
            <a:avLst/>
            <a:gdLst/>
            <a:ahLst/>
            <a:cxnLst/>
            <a:rect l="l" t="t" r="r" b="b"/>
            <a:pathLst>
              <a:path w="5949950" h="140335">
                <a:moveTo>
                  <a:pt x="5949911" y="0"/>
                </a:moveTo>
                <a:lnTo>
                  <a:pt x="0" y="0"/>
                </a:lnTo>
                <a:lnTo>
                  <a:pt x="0" y="140002"/>
                </a:lnTo>
                <a:lnTo>
                  <a:pt x="5949911" y="140002"/>
                </a:lnTo>
                <a:lnTo>
                  <a:pt x="594991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1" name="object 11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6216958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5"/>
                  </a:lnTo>
                  <a:lnTo>
                    <a:pt x="0" y="4070044"/>
                  </a:lnTo>
                  <a:lnTo>
                    <a:pt x="3018025" y="4070044"/>
                  </a:lnTo>
                  <a:lnTo>
                    <a:pt x="3863860" y="3224210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3078" y="4601667"/>
            <a:ext cx="5947117" cy="42796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496128" y="8199435"/>
            <a:ext cx="3476625" cy="2087880"/>
            <a:chOff x="11496128" y="8199435"/>
            <a:chExt cx="3476625" cy="2087880"/>
          </a:xfrm>
        </p:grpSpPr>
        <p:sp>
          <p:nvSpPr>
            <p:cNvPr id="3" name="object 3" descr=""/>
            <p:cNvSpPr/>
            <p:nvPr/>
          </p:nvSpPr>
          <p:spPr>
            <a:xfrm>
              <a:off x="12220404" y="8737181"/>
              <a:ext cx="2752725" cy="1550035"/>
            </a:xfrm>
            <a:custGeom>
              <a:avLst/>
              <a:gdLst/>
              <a:ahLst/>
              <a:cxnLst/>
              <a:rect l="l" t="t" r="r" b="b"/>
              <a:pathLst>
                <a:path w="2752725" h="1550034">
                  <a:moveTo>
                    <a:pt x="1550967" y="0"/>
                  </a:moveTo>
                  <a:lnTo>
                    <a:pt x="0" y="1549817"/>
                  </a:lnTo>
                  <a:lnTo>
                    <a:pt x="2402869" y="1549817"/>
                  </a:lnTo>
                  <a:lnTo>
                    <a:pt x="2752349" y="1200566"/>
                  </a:lnTo>
                  <a:lnTo>
                    <a:pt x="1550967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496128" y="8199435"/>
              <a:ext cx="2370455" cy="2087880"/>
            </a:xfrm>
            <a:custGeom>
              <a:avLst/>
              <a:gdLst/>
              <a:ahLst/>
              <a:cxnLst/>
              <a:rect l="l" t="t" r="r" b="b"/>
              <a:pathLst>
                <a:path w="2370455" h="2087879">
                  <a:moveTo>
                    <a:pt x="1739556" y="0"/>
                  </a:moveTo>
                  <a:lnTo>
                    <a:pt x="0" y="1738311"/>
                  </a:lnTo>
                  <a:lnTo>
                    <a:pt x="348117" y="2087562"/>
                  </a:lnTo>
                  <a:lnTo>
                    <a:pt x="914505" y="2087562"/>
                  </a:lnTo>
                  <a:lnTo>
                    <a:pt x="2370365" y="632792"/>
                  </a:lnTo>
                  <a:lnTo>
                    <a:pt x="1739556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2640793" y="0"/>
            <a:ext cx="5647690" cy="3075940"/>
          </a:xfrm>
          <a:custGeom>
            <a:avLst/>
            <a:gdLst/>
            <a:ahLst/>
            <a:cxnLst/>
            <a:rect l="l" t="t" r="r" b="b"/>
            <a:pathLst>
              <a:path w="5647690" h="3075940">
                <a:moveTo>
                  <a:pt x="5647205" y="0"/>
                </a:moveTo>
                <a:lnTo>
                  <a:pt x="0" y="0"/>
                </a:lnTo>
                <a:lnTo>
                  <a:pt x="3075963" y="3075927"/>
                </a:lnTo>
                <a:lnTo>
                  <a:pt x="5647205" y="504634"/>
                </a:lnTo>
                <a:lnTo>
                  <a:pt x="564720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5247619" y="7207115"/>
            <a:ext cx="3040380" cy="3080385"/>
          </a:xfrm>
          <a:custGeom>
            <a:avLst/>
            <a:gdLst/>
            <a:ahLst/>
            <a:cxnLst/>
            <a:rect l="l" t="t" r="r" b="b"/>
            <a:pathLst>
              <a:path w="3040380" h="3080384">
                <a:moveTo>
                  <a:pt x="3040329" y="0"/>
                </a:moveTo>
                <a:lnTo>
                  <a:pt x="0" y="3041446"/>
                </a:lnTo>
                <a:lnTo>
                  <a:pt x="38453" y="3079883"/>
                </a:lnTo>
                <a:lnTo>
                  <a:pt x="3040329" y="3079883"/>
                </a:lnTo>
                <a:lnTo>
                  <a:pt x="304032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5950691" y="547516"/>
            <a:ext cx="2337435" cy="2529840"/>
          </a:xfrm>
          <a:custGeom>
            <a:avLst/>
            <a:gdLst/>
            <a:ahLst/>
            <a:cxnLst/>
            <a:rect l="l" t="t" r="r" b="b"/>
            <a:pathLst>
              <a:path w="2337434" h="2529840">
                <a:moveTo>
                  <a:pt x="2337320" y="0"/>
                </a:moveTo>
                <a:lnTo>
                  <a:pt x="0" y="2337352"/>
                </a:lnTo>
                <a:lnTo>
                  <a:pt x="194690" y="2529592"/>
                </a:lnTo>
                <a:lnTo>
                  <a:pt x="2337320" y="386991"/>
                </a:lnTo>
                <a:lnTo>
                  <a:pt x="233732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93516" y="852487"/>
            <a:ext cx="6506209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 indent="480059">
              <a:lnSpc>
                <a:spcPts val="4430"/>
              </a:lnSpc>
              <a:spcBef>
                <a:spcPts val="980"/>
              </a:spcBef>
            </a:pPr>
            <a:r>
              <a:rPr dirty="0" sz="4400" spc="-125"/>
              <a:t>Real</a:t>
            </a:r>
            <a:r>
              <a:rPr dirty="0" sz="4400" spc="-310"/>
              <a:t> </a:t>
            </a:r>
            <a:r>
              <a:rPr dirty="0" sz="4400" spc="-200"/>
              <a:t>-</a:t>
            </a:r>
            <a:r>
              <a:rPr dirty="0" sz="4400" spc="-300"/>
              <a:t> </a:t>
            </a:r>
            <a:r>
              <a:rPr dirty="0" sz="4400" spc="-80"/>
              <a:t>time</a:t>
            </a:r>
            <a:r>
              <a:rPr dirty="0" sz="4400" spc="-300"/>
              <a:t> </a:t>
            </a:r>
            <a:r>
              <a:rPr dirty="0" sz="4400" spc="-140"/>
              <a:t>usage</a:t>
            </a:r>
            <a:r>
              <a:rPr dirty="0" sz="4400" spc="-300"/>
              <a:t> </a:t>
            </a:r>
            <a:r>
              <a:rPr dirty="0" sz="4400" spc="30"/>
              <a:t>of </a:t>
            </a:r>
            <a:r>
              <a:rPr dirty="0" sz="4400" spc="-100"/>
              <a:t>Augmented</a:t>
            </a:r>
            <a:r>
              <a:rPr dirty="0" sz="4400" spc="-290"/>
              <a:t> </a:t>
            </a:r>
            <a:r>
              <a:rPr dirty="0" sz="4400" spc="-85"/>
              <a:t>Reality</a:t>
            </a:r>
            <a:r>
              <a:rPr dirty="0" sz="4400" spc="-280"/>
              <a:t> </a:t>
            </a:r>
            <a:r>
              <a:rPr dirty="0" sz="4400" spc="-140"/>
              <a:t>(AR)</a:t>
            </a:r>
            <a:endParaRPr sz="4400"/>
          </a:p>
        </p:txBody>
      </p:sp>
      <p:sp>
        <p:nvSpPr>
          <p:cNvPr id="9" name="object 9" descr=""/>
          <p:cNvSpPr/>
          <p:nvPr/>
        </p:nvSpPr>
        <p:spPr>
          <a:xfrm>
            <a:off x="4427880" y="265642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0" y="1455194"/>
            <a:ext cx="2216150" cy="4431665"/>
          </a:xfrm>
          <a:custGeom>
            <a:avLst/>
            <a:gdLst/>
            <a:ahLst/>
            <a:cxnLst/>
            <a:rect l="l" t="t" r="r" b="b"/>
            <a:pathLst>
              <a:path w="2216150" h="4431665">
                <a:moveTo>
                  <a:pt x="0" y="0"/>
                </a:moveTo>
                <a:lnTo>
                  <a:pt x="0" y="4431542"/>
                </a:lnTo>
                <a:lnTo>
                  <a:pt x="2215768" y="2214916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0" y="6839481"/>
            <a:ext cx="3516629" cy="3448050"/>
          </a:xfrm>
          <a:custGeom>
            <a:avLst/>
            <a:gdLst/>
            <a:ahLst/>
            <a:cxnLst/>
            <a:rect l="l" t="t" r="r" b="b"/>
            <a:pathLst>
              <a:path w="3516629" h="3448050">
                <a:moveTo>
                  <a:pt x="292099" y="0"/>
                </a:moveTo>
                <a:lnTo>
                  <a:pt x="0" y="292101"/>
                </a:lnTo>
                <a:lnTo>
                  <a:pt x="0" y="3447516"/>
                </a:lnTo>
                <a:lnTo>
                  <a:pt x="3293005" y="3447516"/>
                </a:lnTo>
                <a:lnTo>
                  <a:pt x="3516312" y="3224209"/>
                </a:lnTo>
                <a:lnTo>
                  <a:pt x="29209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2464204" y="3235325"/>
            <a:ext cx="9422130" cy="59347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271780" marR="266065">
              <a:lnSpc>
                <a:spcPct val="100899"/>
              </a:lnSpc>
              <a:spcBef>
                <a:spcPts val="85"/>
              </a:spcBef>
            </a:pPr>
            <a:r>
              <a:rPr dirty="0" sz="3500" spc="-60">
                <a:solidFill>
                  <a:srgbClr val="FEFEFE"/>
                </a:solidFill>
                <a:latin typeface="Verdana"/>
                <a:cs typeface="Verdana"/>
              </a:rPr>
              <a:t>Augmented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55">
                <a:solidFill>
                  <a:srgbClr val="FEFEFE"/>
                </a:solidFill>
                <a:latin typeface="Verdana"/>
                <a:cs typeface="Verdana"/>
              </a:rPr>
              <a:t>reality</a:t>
            </a:r>
            <a:r>
              <a:rPr dirty="0" sz="3500" spc="-23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70">
                <a:solidFill>
                  <a:srgbClr val="FEFEFE"/>
                </a:solidFill>
                <a:latin typeface="Verdana"/>
                <a:cs typeface="Verdana"/>
              </a:rPr>
              <a:t>(AR)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EFEFE"/>
                </a:solidFill>
                <a:latin typeface="Verdana"/>
                <a:cs typeface="Verdana"/>
              </a:rPr>
              <a:t>is</a:t>
            </a:r>
            <a:r>
              <a:rPr dirty="0" sz="3500" spc="-23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revolutionizing </a:t>
            </a:r>
            <a:r>
              <a:rPr dirty="0" sz="3500" spc="-75">
                <a:solidFill>
                  <a:srgbClr val="FEFEFE"/>
                </a:solidFill>
                <a:latin typeface="Verdana"/>
                <a:cs typeface="Verdana"/>
              </a:rPr>
              <a:t>industries</a:t>
            </a:r>
            <a:r>
              <a:rPr dirty="0" sz="3500" spc="-25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35">
                <a:solidFill>
                  <a:srgbClr val="FEFEFE"/>
                </a:solidFill>
                <a:latin typeface="Verdana"/>
                <a:cs typeface="Verdana"/>
              </a:rPr>
              <a:t>like</a:t>
            </a:r>
            <a:r>
              <a:rPr dirty="0" sz="3500" spc="-25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75">
                <a:solidFill>
                  <a:srgbClr val="FEFEFE"/>
                </a:solidFill>
                <a:latin typeface="Verdana"/>
                <a:cs typeface="Verdana"/>
              </a:rPr>
              <a:t>education,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EFEFE"/>
                </a:solidFill>
                <a:latin typeface="Verdana"/>
                <a:cs typeface="Verdana"/>
              </a:rPr>
              <a:t>healthcare,</a:t>
            </a:r>
            <a:r>
              <a:rPr dirty="0" sz="3500" spc="-25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EFEFE"/>
                </a:solidFill>
                <a:latin typeface="Verdana"/>
                <a:cs typeface="Verdana"/>
              </a:rPr>
              <a:t>and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retail.</a:t>
            </a:r>
            <a:endParaRPr sz="3500">
              <a:latin typeface="Verdana"/>
              <a:cs typeface="Verdana"/>
            </a:endParaRPr>
          </a:p>
          <a:p>
            <a:pPr algn="ctr" marL="437515" marR="431800" indent="126364">
              <a:lnSpc>
                <a:spcPct val="100899"/>
              </a:lnSpc>
              <a:spcBef>
                <a:spcPts val="4240"/>
              </a:spcBef>
            </a:pPr>
            <a:r>
              <a:rPr dirty="0" sz="3500" spc="-195">
                <a:solidFill>
                  <a:srgbClr val="FEFEFE"/>
                </a:solidFill>
                <a:latin typeface="Verdana"/>
                <a:cs typeface="Verdana"/>
              </a:rPr>
              <a:t>Its</a:t>
            </a:r>
            <a:r>
              <a:rPr dirty="0" sz="3500" spc="-229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95">
                <a:solidFill>
                  <a:srgbClr val="FEFEFE"/>
                </a:solidFill>
                <a:latin typeface="Verdana"/>
                <a:cs typeface="Verdana"/>
              </a:rPr>
              <a:t>immersive</a:t>
            </a:r>
            <a:r>
              <a:rPr dirty="0" sz="3500" spc="-229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EFEFE"/>
                </a:solidFill>
                <a:latin typeface="Verdana"/>
                <a:cs typeface="Verdana"/>
              </a:rPr>
              <a:t>experiences</a:t>
            </a:r>
            <a:r>
              <a:rPr dirty="0" sz="3500" spc="-229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enhance </a:t>
            </a:r>
            <a:r>
              <a:rPr dirty="0" sz="3500" spc="-85">
                <a:solidFill>
                  <a:srgbClr val="FEFEFE"/>
                </a:solidFill>
                <a:latin typeface="Verdana"/>
                <a:cs typeface="Verdana"/>
              </a:rPr>
              <a:t>learning,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FEFEFE"/>
                </a:solidFill>
                <a:latin typeface="Verdana"/>
                <a:cs typeface="Verdana"/>
              </a:rPr>
              <a:t>aid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>
                <a:solidFill>
                  <a:srgbClr val="FEFEFE"/>
                </a:solidFill>
                <a:latin typeface="Verdana"/>
                <a:cs typeface="Verdana"/>
              </a:rPr>
              <a:t>in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80">
                <a:solidFill>
                  <a:srgbClr val="FEFEFE"/>
                </a:solidFill>
                <a:latin typeface="Verdana"/>
                <a:cs typeface="Verdana"/>
              </a:rPr>
              <a:t>surgical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EFEFE"/>
                </a:solidFill>
                <a:latin typeface="Verdana"/>
                <a:cs typeface="Verdana"/>
              </a:rPr>
              <a:t>procedures,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EFEFE"/>
                </a:solidFill>
                <a:latin typeface="Verdana"/>
                <a:cs typeface="Verdana"/>
              </a:rPr>
              <a:t>and </a:t>
            </a:r>
            <a:r>
              <a:rPr dirty="0" sz="3500" spc="-70">
                <a:solidFill>
                  <a:srgbClr val="FEFEFE"/>
                </a:solidFill>
                <a:latin typeface="Verdana"/>
                <a:cs typeface="Verdana"/>
              </a:rPr>
              <a:t>improve</a:t>
            </a:r>
            <a:r>
              <a:rPr dirty="0" sz="3500" spc="-22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5">
                <a:solidFill>
                  <a:srgbClr val="FEFEFE"/>
                </a:solidFill>
                <a:latin typeface="Verdana"/>
                <a:cs typeface="Verdana"/>
              </a:rPr>
              <a:t>customer</a:t>
            </a:r>
            <a:r>
              <a:rPr dirty="0" sz="3500" spc="-22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engagement.</a:t>
            </a:r>
            <a:endParaRPr sz="3500">
              <a:latin typeface="Verdana"/>
              <a:cs typeface="Verdana"/>
            </a:endParaRPr>
          </a:p>
          <a:p>
            <a:pPr algn="ctr" marL="12700" marR="5080" indent="-1905">
              <a:lnSpc>
                <a:spcPct val="100899"/>
              </a:lnSpc>
              <a:spcBef>
                <a:spcPts val="4160"/>
              </a:spcBef>
            </a:pPr>
            <a:r>
              <a:rPr dirty="0" sz="3500" spc="-60">
                <a:solidFill>
                  <a:srgbClr val="FEFEFE"/>
                </a:solidFill>
                <a:latin typeface="Verdana"/>
                <a:cs typeface="Verdana"/>
              </a:rPr>
              <a:t>AR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90">
                <a:solidFill>
                  <a:srgbClr val="FEFEFE"/>
                </a:solidFill>
                <a:latin typeface="Verdana"/>
                <a:cs typeface="Verdana"/>
              </a:rPr>
              <a:t>apps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40">
                <a:solidFill>
                  <a:srgbClr val="FEFEFE"/>
                </a:solidFill>
                <a:latin typeface="Verdana"/>
                <a:cs typeface="Verdana"/>
              </a:rPr>
              <a:t>like</a:t>
            </a:r>
            <a:r>
              <a:rPr dirty="0" sz="3500" spc="-23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65">
                <a:solidFill>
                  <a:srgbClr val="FEFEFE"/>
                </a:solidFill>
                <a:latin typeface="Verdana"/>
                <a:cs typeface="Verdana"/>
              </a:rPr>
              <a:t>Pokemon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30">
                <a:solidFill>
                  <a:srgbClr val="FEFEFE"/>
                </a:solidFill>
                <a:latin typeface="Verdana"/>
                <a:cs typeface="Verdana"/>
              </a:rPr>
              <a:t>Go</a:t>
            </a:r>
            <a:r>
              <a:rPr dirty="0" sz="3500" spc="-23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25">
                <a:solidFill>
                  <a:srgbClr val="FEFEFE"/>
                </a:solidFill>
                <a:latin typeface="Verdana"/>
                <a:cs typeface="Verdana"/>
              </a:rPr>
              <a:t>have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popularized </a:t>
            </a:r>
            <a:r>
              <a:rPr dirty="0" sz="3500" spc="-40">
                <a:solidFill>
                  <a:srgbClr val="FEFEFE"/>
                </a:solidFill>
                <a:latin typeface="Verdana"/>
                <a:cs typeface="Verdana"/>
              </a:rPr>
              <a:t>the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70">
                <a:solidFill>
                  <a:srgbClr val="FEFEFE"/>
                </a:solidFill>
                <a:latin typeface="Verdana"/>
                <a:cs typeface="Verdana"/>
              </a:rPr>
              <a:t>technology,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70">
                <a:solidFill>
                  <a:srgbClr val="FEFEFE"/>
                </a:solidFill>
                <a:latin typeface="Verdana"/>
                <a:cs typeface="Verdana"/>
              </a:rPr>
              <a:t>showcasing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45">
                <a:solidFill>
                  <a:srgbClr val="FEFEFE"/>
                </a:solidFill>
                <a:latin typeface="Verdana"/>
                <a:cs typeface="Verdana"/>
              </a:rPr>
              <a:t>its</a:t>
            </a:r>
            <a:r>
              <a:rPr dirty="0" sz="3500" spc="-245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EFEFE"/>
                </a:solidFill>
                <a:latin typeface="Verdana"/>
                <a:cs typeface="Verdana"/>
              </a:rPr>
              <a:t>potential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EFEFE"/>
                </a:solidFill>
                <a:latin typeface="Verdana"/>
                <a:cs typeface="Verdana"/>
              </a:rPr>
              <a:t>for </a:t>
            </a:r>
            <a:r>
              <a:rPr dirty="0" sz="3500" spc="-60">
                <a:solidFill>
                  <a:srgbClr val="FEFEFE"/>
                </a:solidFill>
                <a:latin typeface="Verdana"/>
                <a:cs typeface="Verdana"/>
              </a:rPr>
              <a:t>entertainment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85">
                <a:solidFill>
                  <a:srgbClr val="FEFEFE"/>
                </a:solidFill>
                <a:latin typeface="Verdana"/>
                <a:cs typeface="Verdana"/>
              </a:rPr>
              <a:t>and</a:t>
            </a:r>
            <a:r>
              <a:rPr dirty="0" sz="3500" spc="-240">
                <a:solidFill>
                  <a:srgbClr val="FEFEFE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EFEFE"/>
                </a:solidFill>
                <a:latin typeface="Verdana"/>
                <a:cs typeface="Verdana"/>
              </a:rPr>
              <a:t>marketing.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8904" y="3632733"/>
            <a:ext cx="5857862" cy="3905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3516" y="852487"/>
            <a:ext cx="6506209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 indent="480059">
              <a:lnSpc>
                <a:spcPts val="4430"/>
              </a:lnSpc>
              <a:spcBef>
                <a:spcPts val="980"/>
              </a:spcBef>
            </a:pPr>
            <a:r>
              <a:rPr dirty="0" sz="4400" spc="-125"/>
              <a:t>Real</a:t>
            </a:r>
            <a:r>
              <a:rPr dirty="0" sz="4400" spc="-310"/>
              <a:t> </a:t>
            </a:r>
            <a:r>
              <a:rPr dirty="0" sz="4400" spc="-200"/>
              <a:t>-</a:t>
            </a:r>
            <a:r>
              <a:rPr dirty="0" sz="4400" spc="-300"/>
              <a:t> </a:t>
            </a:r>
            <a:r>
              <a:rPr dirty="0" sz="4400" spc="-80"/>
              <a:t>time</a:t>
            </a:r>
            <a:r>
              <a:rPr dirty="0" sz="4400" spc="-300"/>
              <a:t> </a:t>
            </a:r>
            <a:r>
              <a:rPr dirty="0" sz="4400" spc="-140"/>
              <a:t>usage</a:t>
            </a:r>
            <a:r>
              <a:rPr dirty="0" sz="4400" spc="-300"/>
              <a:t> </a:t>
            </a:r>
            <a:r>
              <a:rPr dirty="0" sz="4400" spc="30"/>
              <a:t>of </a:t>
            </a:r>
            <a:r>
              <a:rPr dirty="0" sz="4400" spc="-100"/>
              <a:t>Augmented</a:t>
            </a:r>
            <a:r>
              <a:rPr dirty="0" sz="4400" spc="-290"/>
              <a:t> </a:t>
            </a:r>
            <a:r>
              <a:rPr dirty="0" sz="4400" spc="-85"/>
              <a:t>Reality</a:t>
            </a:r>
            <a:r>
              <a:rPr dirty="0" sz="4400" spc="-280"/>
              <a:t> </a:t>
            </a:r>
            <a:r>
              <a:rPr dirty="0" sz="4400" spc="-140"/>
              <a:t>(AR)</a:t>
            </a:r>
            <a:endParaRPr sz="4400"/>
          </a:p>
        </p:txBody>
      </p:sp>
      <p:sp>
        <p:nvSpPr>
          <p:cNvPr id="3" name="object 3" descr=""/>
          <p:cNvSpPr/>
          <p:nvPr/>
        </p:nvSpPr>
        <p:spPr>
          <a:xfrm>
            <a:off x="4427880" y="265642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1455194"/>
            <a:ext cx="2216150" cy="4431665"/>
          </a:xfrm>
          <a:custGeom>
            <a:avLst/>
            <a:gdLst/>
            <a:ahLst/>
            <a:cxnLst/>
            <a:rect l="l" t="t" r="r" b="b"/>
            <a:pathLst>
              <a:path w="2216150" h="4431665">
                <a:moveTo>
                  <a:pt x="0" y="0"/>
                </a:moveTo>
                <a:lnTo>
                  <a:pt x="0" y="4431542"/>
                </a:lnTo>
                <a:lnTo>
                  <a:pt x="2215768" y="2214916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0" y="6839473"/>
            <a:ext cx="3516629" cy="3448050"/>
          </a:xfrm>
          <a:custGeom>
            <a:avLst/>
            <a:gdLst/>
            <a:ahLst/>
            <a:cxnLst/>
            <a:rect l="l" t="t" r="r" b="b"/>
            <a:pathLst>
              <a:path w="3516629" h="3448050">
                <a:moveTo>
                  <a:pt x="292099" y="0"/>
                </a:moveTo>
                <a:lnTo>
                  <a:pt x="0" y="292109"/>
                </a:lnTo>
                <a:lnTo>
                  <a:pt x="0" y="3447529"/>
                </a:lnTo>
                <a:lnTo>
                  <a:pt x="3293000" y="3447529"/>
                </a:lnTo>
                <a:lnTo>
                  <a:pt x="3516312" y="3224216"/>
                </a:lnTo>
                <a:lnTo>
                  <a:pt x="29209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8503920"/>
            <a:chOff x="0" y="0"/>
            <a:chExt cx="8515985" cy="850392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5008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57"/>
                  </a:lnTo>
                  <a:lnTo>
                    <a:pt x="3224212" y="6448425"/>
                  </a:lnTo>
                  <a:lnTo>
                    <a:pt x="6448425" y="3225457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753540" cy="46156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543748" y="1092390"/>
            <a:ext cx="791718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z="4400" spc="-80"/>
              <a:t>Venturing</a:t>
            </a:r>
            <a:r>
              <a:rPr dirty="0" sz="4400" spc="-330"/>
              <a:t> </a:t>
            </a:r>
            <a:r>
              <a:rPr dirty="0" sz="4400"/>
              <a:t>into</a:t>
            </a:r>
            <a:r>
              <a:rPr dirty="0" sz="4400" spc="-380"/>
              <a:t> </a:t>
            </a:r>
            <a:r>
              <a:rPr dirty="0" sz="4400" spc="-10"/>
              <a:t>Virtual</a:t>
            </a:r>
            <a:r>
              <a:rPr dirty="0" sz="4400" spc="-350"/>
              <a:t> </a:t>
            </a:r>
            <a:r>
              <a:rPr dirty="0" sz="4400" spc="-40"/>
              <a:t>Reality </a:t>
            </a:r>
            <a:r>
              <a:rPr dirty="0" sz="4400" spc="-20"/>
              <a:t>(VR)</a:t>
            </a:r>
            <a:endParaRPr sz="4400"/>
          </a:p>
        </p:txBody>
      </p:sp>
      <p:sp>
        <p:nvSpPr>
          <p:cNvPr id="11" name="object 11" descr=""/>
          <p:cNvSpPr txBox="1"/>
          <p:nvPr/>
        </p:nvSpPr>
        <p:spPr>
          <a:xfrm>
            <a:off x="9251098" y="4001986"/>
            <a:ext cx="6887845" cy="5239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dirty="0" sz="4250" spc="-100">
                <a:solidFill>
                  <a:srgbClr val="FFFFFF"/>
                </a:solidFill>
                <a:latin typeface="Verdana"/>
                <a:cs typeface="Verdana"/>
              </a:rPr>
              <a:t>VR</a:t>
            </a:r>
            <a:r>
              <a:rPr dirty="0" sz="4250" spc="-3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160">
                <a:solidFill>
                  <a:srgbClr val="FFFFFF"/>
                </a:solidFill>
                <a:latin typeface="Verdana"/>
                <a:cs typeface="Verdana"/>
              </a:rPr>
              <a:t>immerses</a:t>
            </a:r>
            <a:r>
              <a:rPr dirty="0" sz="4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17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dirty="0" sz="4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4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4250" spc="-4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dirty="0" sz="4250" spc="-2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85">
                <a:solidFill>
                  <a:srgbClr val="FFFFFF"/>
                </a:solidFill>
                <a:latin typeface="Verdana"/>
                <a:cs typeface="Verdana"/>
              </a:rPr>
              <a:t>environment</a:t>
            </a:r>
            <a:r>
              <a:rPr dirty="0" sz="42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4250" spc="-135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dirty="0" sz="42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10">
                <a:solidFill>
                  <a:srgbClr val="FFFFFF"/>
                </a:solidFill>
                <a:latin typeface="Verdana"/>
                <a:cs typeface="Verdana"/>
              </a:rPr>
              <a:t>believable </a:t>
            </a:r>
            <a:r>
              <a:rPr dirty="0" sz="4250" spc="-135">
                <a:solidFill>
                  <a:srgbClr val="FFFFFF"/>
                </a:solidFill>
                <a:latin typeface="Verdana"/>
                <a:cs typeface="Verdana"/>
              </a:rPr>
              <a:t>experiences,</a:t>
            </a:r>
            <a:r>
              <a:rPr dirty="0" sz="42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60">
                <a:solidFill>
                  <a:srgbClr val="FFFFFF"/>
                </a:solidFill>
                <a:latin typeface="Verdana"/>
                <a:cs typeface="Verdana"/>
              </a:rPr>
              <a:t>whether</a:t>
            </a:r>
            <a:r>
              <a:rPr dirty="0" sz="42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55">
                <a:solidFill>
                  <a:srgbClr val="FFFFFF"/>
                </a:solidFill>
                <a:latin typeface="Verdana"/>
                <a:cs typeface="Verdana"/>
              </a:rPr>
              <a:t>they </a:t>
            </a:r>
            <a:r>
              <a:rPr dirty="0" sz="4250" spc="-135">
                <a:solidFill>
                  <a:srgbClr val="FFFFFF"/>
                </a:solidFill>
                <a:latin typeface="Verdana"/>
                <a:cs typeface="Verdana"/>
              </a:rPr>
              <a:t>immerse</a:t>
            </a:r>
            <a:r>
              <a:rPr dirty="0" sz="42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4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17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dirty="0" sz="4250" spc="-3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4250" spc="-3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4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4250" spc="-85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4250" spc="-35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42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45">
                <a:solidFill>
                  <a:srgbClr val="FFFFFF"/>
                </a:solidFill>
                <a:latin typeface="Verdana"/>
                <a:cs typeface="Verdana"/>
              </a:rPr>
              <a:t>situation</a:t>
            </a:r>
            <a:r>
              <a:rPr dirty="0" sz="425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3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4250" spc="-3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4250">
              <a:latin typeface="Verdana"/>
              <a:cs typeface="Verdana"/>
            </a:endParaRPr>
          </a:p>
          <a:p>
            <a:pPr marL="12700" marR="2016125">
              <a:lnSpc>
                <a:spcPct val="100000"/>
              </a:lnSpc>
              <a:spcBef>
                <a:spcPts val="75"/>
              </a:spcBef>
            </a:pPr>
            <a:r>
              <a:rPr dirty="0" sz="4250" spc="-105">
                <a:solidFill>
                  <a:srgbClr val="FFFFFF"/>
                </a:solidFill>
                <a:latin typeface="Verdana"/>
                <a:cs typeface="Verdana"/>
              </a:rPr>
              <a:t>creative</a:t>
            </a:r>
            <a:r>
              <a:rPr dirty="0" sz="425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4250" spc="-60">
                <a:solidFill>
                  <a:srgbClr val="FFFFFF"/>
                </a:solidFill>
                <a:latin typeface="Verdana"/>
                <a:cs typeface="Verdana"/>
              </a:rPr>
              <a:t>imaginary </a:t>
            </a:r>
            <a:r>
              <a:rPr dirty="0" sz="4250" spc="-30">
                <a:solidFill>
                  <a:srgbClr val="FFFFFF"/>
                </a:solidFill>
                <a:latin typeface="Verdana"/>
                <a:cs typeface="Verdana"/>
              </a:rPr>
              <a:t>experience.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53562" y="2662034"/>
            <a:ext cx="3598545" cy="95250"/>
          </a:xfrm>
          <a:custGeom>
            <a:avLst/>
            <a:gdLst/>
            <a:ahLst/>
            <a:cxnLst/>
            <a:rect l="l" t="t" r="r" b="b"/>
            <a:pathLst>
              <a:path w="3598544" h="95250">
                <a:moveTo>
                  <a:pt x="3598329" y="0"/>
                </a:moveTo>
                <a:lnTo>
                  <a:pt x="0" y="0"/>
                </a:lnTo>
                <a:lnTo>
                  <a:pt x="0" y="95250"/>
                </a:lnTo>
                <a:lnTo>
                  <a:pt x="3598329" y="95250"/>
                </a:lnTo>
                <a:lnTo>
                  <a:pt x="359832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46831" y="8162396"/>
            <a:ext cx="2695573" cy="200025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0" y="1882356"/>
            <a:ext cx="8401685" cy="8404860"/>
            <a:chOff x="0" y="1882356"/>
            <a:chExt cx="8401685" cy="8404860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9073" y="1882356"/>
              <a:ext cx="6162586" cy="616272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318988"/>
              <a:ext cx="4972621" cy="4968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16289453" y="8290063"/>
            <a:ext cx="1998980" cy="1997075"/>
          </a:xfrm>
          <a:custGeom>
            <a:avLst/>
            <a:gdLst/>
            <a:ahLst/>
            <a:cxnLst/>
            <a:rect l="l" t="t" r="r" b="b"/>
            <a:pathLst>
              <a:path w="1998980" h="1997075">
                <a:moveTo>
                  <a:pt x="1998609" y="0"/>
                </a:moveTo>
                <a:lnTo>
                  <a:pt x="0" y="1996939"/>
                </a:lnTo>
                <a:lnTo>
                  <a:pt x="303436" y="1996939"/>
                </a:lnTo>
                <a:lnTo>
                  <a:pt x="1998609" y="300287"/>
                </a:lnTo>
                <a:lnTo>
                  <a:pt x="1998609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753540" cy="46156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32499" y="1061504"/>
            <a:ext cx="913638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z="4400" spc="-130"/>
              <a:t>Re</a:t>
            </a:r>
            <a:r>
              <a:rPr dirty="0" sz="4400" spc="-150"/>
              <a:t>a</a:t>
            </a:r>
            <a:r>
              <a:rPr dirty="0" sz="4400" spc="-120"/>
              <a:t>l</a:t>
            </a:r>
            <a:r>
              <a:rPr dirty="0" sz="4400" spc="-650"/>
              <a:t>-</a:t>
            </a:r>
            <a:r>
              <a:rPr dirty="0" sz="4400" spc="-90"/>
              <a:t>Time</a:t>
            </a:r>
            <a:r>
              <a:rPr dirty="0" sz="4400" spc="-310"/>
              <a:t> </a:t>
            </a:r>
            <a:r>
              <a:rPr dirty="0" sz="4400" spc="-140"/>
              <a:t>usage</a:t>
            </a:r>
            <a:r>
              <a:rPr dirty="0" sz="4400" spc="-310"/>
              <a:t> </a:t>
            </a:r>
            <a:r>
              <a:rPr dirty="0" sz="4400" spc="60"/>
              <a:t>of</a:t>
            </a:r>
            <a:r>
              <a:rPr dirty="0" sz="4400" spc="-305"/>
              <a:t> </a:t>
            </a:r>
            <a:r>
              <a:rPr dirty="0" sz="4400" spc="-10"/>
              <a:t>Virtual</a:t>
            </a:r>
            <a:r>
              <a:rPr dirty="0" sz="4400" spc="-315"/>
              <a:t> </a:t>
            </a:r>
            <a:r>
              <a:rPr dirty="0" sz="4400" spc="-50"/>
              <a:t>Reality </a:t>
            </a:r>
            <a:r>
              <a:rPr dirty="0" sz="4400" spc="-20"/>
              <a:t>(VR)</a:t>
            </a:r>
            <a:endParaRPr sz="4400"/>
          </a:p>
        </p:txBody>
      </p:sp>
      <p:sp>
        <p:nvSpPr>
          <p:cNvPr id="9" name="object 9" descr=""/>
          <p:cNvSpPr/>
          <p:nvPr/>
        </p:nvSpPr>
        <p:spPr>
          <a:xfrm>
            <a:off x="8130641" y="2662034"/>
            <a:ext cx="3598545" cy="95250"/>
          </a:xfrm>
          <a:custGeom>
            <a:avLst/>
            <a:gdLst/>
            <a:ahLst/>
            <a:cxnLst/>
            <a:rect l="l" t="t" r="r" b="b"/>
            <a:pathLst>
              <a:path w="3598545" h="95250">
                <a:moveTo>
                  <a:pt x="3598341" y="0"/>
                </a:moveTo>
                <a:lnTo>
                  <a:pt x="0" y="0"/>
                </a:lnTo>
                <a:lnTo>
                  <a:pt x="0" y="95250"/>
                </a:lnTo>
                <a:lnTo>
                  <a:pt x="3598341" y="95250"/>
                </a:lnTo>
                <a:lnTo>
                  <a:pt x="359834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69912" y="3328301"/>
            <a:ext cx="16457930" cy="68884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2872105" marR="5080">
              <a:lnSpc>
                <a:spcPct val="99600"/>
              </a:lnSpc>
              <a:spcBef>
                <a:spcPts val="115"/>
              </a:spcBef>
            </a:pP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VR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50">
                <a:solidFill>
                  <a:srgbClr val="FFFFFF"/>
                </a:solidFill>
                <a:latin typeface="Verdana"/>
                <a:cs typeface="Verdana"/>
              </a:rPr>
              <a:t>safe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simulate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dangerous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situations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purposes.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Firefighters,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pilots,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astronauts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police </a:t>
            </a:r>
            <a:r>
              <a:rPr dirty="0" sz="3750" spc="-13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5">
                <a:solidFill>
                  <a:srgbClr val="FFFFFF"/>
                </a:solidFill>
                <a:latin typeface="Verdana"/>
                <a:cs typeface="Verdana"/>
              </a:rPr>
              <a:t>controlled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environment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going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field.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80">
                <a:solidFill>
                  <a:srgbClr val="FFFFFF"/>
                </a:solidFill>
                <a:latin typeface="Verdana"/>
                <a:cs typeface="Verdana"/>
              </a:rPr>
              <a:t>Immersive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narrows</a:t>
            </a:r>
            <a:r>
              <a:rPr dirty="0" sz="37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timeframes</a:t>
            </a:r>
            <a:r>
              <a:rPr dirty="0" sz="375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trainees </a:t>
            </a:r>
            <a:r>
              <a:rPr dirty="0" sz="3750" spc="-13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quickly</a:t>
            </a:r>
            <a:r>
              <a:rPr dirty="0" sz="37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0">
                <a:solidFill>
                  <a:srgbClr val="FFFFFF"/>
                </a:solidFill>
                <a:latin typeface="Verdana"/>
                <a:cs typeface="Verdana"/>
              </a:rPr>
              <a:t>become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professionals.</a:t>
            </a:r>
            <a:endParaRPr sz="3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750">
              <a:latin typeface="Verdana"/>
              <a:cs typeface="Verdana"/>
            </a:endParaRPr>
          </a:p>
          <a:p>
            <a:pPr marL="12700" marR="3050540">
              <a:lnSpc>
                <a:spcPct val="99700"/>
              </a:lnSpc>
            </a:pPr>
            <a:r>
              <a:rPr dirty="0" sz="3750" spc="-3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life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hobbies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now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0">
                <a:solidFill>
                  <a:srgbClr val="FFFFFF"/>
                </a:solidFill>
                <a:latin typeface="Verdana"/>
                <a:cs typeface="Verdana"/>
              </a:rPr>
              <a:t>available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VR,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immersive,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5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experience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90">
                <a:solidFill>
                  <a:srgbClr val="FFFFFF"/>
                </a:solidFill>
                <a:latin typeface="Verdana"/>
                <a:cs typeface="Verdana"/>
              </a:rPr>
              <a:t>makes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enjoyable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35">
                <a:solidFill>
                  <a:srgbClr val="FFFFFF"/>
                </a:solidFill>
                <a:latin typeface="Verdana"/>
                <a:cs typeface="Verdana"/>
              </a:rPr>
              <a:t>accessible.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55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you're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fan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cultural </a:t>
            </a:r>
            <a:r>
              <a:rPr dirty="0" sz="3750" spc="-85">
                <a:solidFill>
                  <a:srgbClr val="FFFFFF"/>
                </a:solidFill>
                <a:latin typeface="Verdana"/>
                <a:cs typeface="Verdana"/>
              </a:rPr>
              <a:t>activities,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3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visit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75">
                <a:solidFill>
                  <a:srgbClr val="FFFFFF"/>
                </a:solidFill>
                <a:latin typeface="Verdana"/>
                <a:cs typeface="Verdana"/>
              </a:rPr>
              <a:t>museums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4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1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Natural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History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0">
                <a:solidFill>
                  <a:srgbClr val="FFFFFF"/>
                </a:solidFill>
                <a:latin typeface="Verdana"/>
                <a:cs typeface="Verdana"/>
              </a:rPr>
              <a:t>Museum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0">
                <a:solidFill>
                  <a:srgbClr val="FFFFFF"/>
                </a:solidFill>
                <a:latin typeface="Verdana"/>
                <a:cs typeface="Verdana"/>
              </a:rPr>
              <a:t>London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75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dirty="0" sz="375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you're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0">
                <a:solidFill>
                  <a:srgbClr val="FFFFFF"/>
                </a:solidFill>
                <a:latin typeface="Verdana"/>
                <a:cs typeface="Verdana"/>
              </a:rPr>
              <a:t>sports,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3750" spc="-2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golf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football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VR.</a:t>
            </a:r>
            <a:endParaRPr sz="3750">
              <a:latin typeface="Verdana"/>
              <a:cs typeface="Verdan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3567790" y="5915114"/>
            <a:ext cx="4381500" cy="3267075"/>
            <a:chOff x="13567790" y="5915114"/>
            <a:chExt cx="4381500" cy="3267075"/>
          </a:xfrm>
        </p:grpSpPr>
        <p:sp>
          <p:nvSpPr>
            <p:cNvPr id="12" name="object 12" descr=""/>
            <p:cNvSpPr/>
            <p:nvPr/>
          </p:nvSpPr>
          <p:spPr>
            <a:xfrm>
              <a:off x="13567790" y="8786177"/>
              <a:ext cx="4381500" cy="143510"/>
            </a:xfrm>
            <a:custGeom>
              <a:avLst/>
              <a:gdLst/>
              <a:ahLst/>
              <a:cxnLst/>
              <a:rect l="l" t="t" r="r" b="b"/>
              <a:pathLst>
                <a:path w="4381500" h="143509">
                  <a:moveTo>
                    <a:pt x="838200" y="74447"/>
                  </a:moveTo>
                  <a:lnTo>
                    <a:pt x="459740" y="74447"/>
                  </a:lnTo>
                  <a:lnTo>
                    <a:pt x="459740" y="76631"/>
                  </a:lnTo>
                  <a:lnTo>
                    <a:pt x="838200" y="76631"/>
                  </a:lnTo>
                  <a:lnTo>
                    <a:pt x="838200" y="74447"/>
                  </a:lnTo>
                  <a:close/>
                </a:path>
                <a:path w="4381500" h="143509">
                  <a:moveTo>
                    <a:pt x="971765" y="74447"/>
                  </a:moveTo>
                  <a:lnTo>
                    <a:pt x="916305" y="74447"/>
                  </a:lnTo>
                  <a:lnTo>
                    <a:pt x="916305" y="76631"/>
                  </a:lnTo>
                  <a:lnTo>
                    <a:pt x="971765" y="76631"/>
                  </a:lnTo>
                  <a:lnTo>
                    <a:pt x="971765" y="74447"/>
                  </a:lnTo>
                  <a:close/>
                </a:path>
                <a:path w="4381500" h="143509">
                  <a:moveTo>
                    <a:pt x="3942486" y="141084"/>
                  </a:moveTo>
                  <a:lnTo>
                    <a:pt x="3652266" y="141084"/>
                  </a:lnTo>
                  <a:lnTo>
                    <a:pt x="3652266" y="143268"/>
                  </a:lnTo>
                  <a:lnTo>
                    <a:pt x="3942486" y="143268"/>
                  </a:lnTo>
                  <a:lnTo>
                    <a:pt x="3942486" y="141084"/>
                  </a:lnTo>
                  <a:close/>
                </a:path>
                <a:path w="4381500" h="143509">
                  <a:moveTo>
                    <a:pt x="4381500" y="0"/>
                  </a:moveTo>
                  <a:lnTo>
                    <a:pt x="0" y="0"/>
                  </a:lnTo>
                  <a:lnTo>
                    <a:pt x="0" y="2184"/>
                  </a:lnTo>
                  <a:lnTo>
                    <a:pt x="4381500" y="2184"/>
                  </a:lnTo>
                  <a:lnTo>
                    <a:pt x="438150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2689" y="5915114"/>
              <a:ext cx="3687318" cy="3267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3907" y="852487"/>
            <a:ext cx="539242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84785" marR="5080" indent="-172720">
              <a:lnSpc>
                <a:spcPts val="4430"/>
              </a:lnSpc>
              <a:spcBef>
                <a:spcPts val="980"/>
              </a:spcBef>
            </a:pPr>
            <a:r>
              <a:rPr dirty="0" sz="4400" spc="-125"/>
              <a:t>Real</a:t>
            </a:r>
            <a:r>
              <a:rPr dirty="0" sz="4400" spc="-310"/>
              <a:t> </a:t>
            </a:r>
            <a:r>
              <a:rPr dirty="0" sz="4400" spc="-200"/>
              <a:t>-</a:t>
            </a:r>
            <a:r>
              <a:rPr dirty="0" sz="4400" spc="-300"/>
              <a:t> </a:t>
            </a:r>
            <a:r>
              <a:rPr dirty="0" sz="4400" spc="-80"/>
              <a:t>time</a:t>
            </a:r>
            <a:r>
              <a:rPr dirty="0" sz="4400" spc="-300"/>
              <a:t> </a:t>
            </a:r>
            <a:r>
              <a:rPr dirty="0" sz="4400" spc="-140"/>
              <a:t>usage</a:t>
            </a:r>
            <a:r>
              <a:rPr dirty="0" sz="4400" spc="-300"/>
              <a:t> </a:t>
            </a:r>
            <a:r>
              <a:rPr dirty="0" sz="4400" spc="30"/>
              <a:t>of </a:t>
            </a:r>
            <a:r>
              <a:rPr dirty="0" sz="4400" spc="-10"/>
              <a:t>Virtual</a:t>
            </a:r>
            <a:r>
              <a:rPr dirty="0" sz="4400" spc="-325"/>
              <a:t> </a:t>
            </a:r>
            <a:r>
              <a:rPr dirty="0" sz="4400" spc="-85"/>
              <a:t>Reality</a:t>
            </a:r>
            <a:r>
              <a:rPr dirty="0" sz="4400" spc="-315"/>
              <a:t> </a:t>
            </a:r>
            <a:r>
              <a:rPr dirty="0" sz="4400" spc="-150"/>
              <a:t>(VR)</a:t>
            </a:r>
            <a:endParaRPr sz="4400"/>
          </a:p>
        </p:txBody>
      </p:sp>
      <p:sp>
        <p:nvSpPr>
          <p:cNvPr id="3" name="object 3" descr=""/>
          <p:cNvSpPr/>
          <p:nvPr/>
        </p:nvSpPr>
        <p:spPr>
          <a:xfrm>
            <a:off x="4427880" y="265642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1455194"/>
            <a:ext cx="2216150" cy="4431665"/>
          </a:xfrm>
          <a:custGeom>
            <a:avLst/>
            <a:gdLst/>
            <a:ahLst/>
            <a:cxnLst/>
            <a:rect l="l" t="t" r="r" b="b"/>
            <a:pathLst>
              <a:path w="2216150" h="4431665">
                <a:moveTo>
                  <a:pt x="0" y="0"/>
                </a:moveTo>
                <a:lnTo>
                  <a:pt x="0" y="4431542"/>
                </a:lnTo>
                <a:lnTo>
                  <a:pt x="2215768" y="2214916"/>
                </a:lnTo>
                <a:lnTo>
                  <a:pt x="0" y="0"/>
                </a:lnTo>
                <a:close/>
              </a:path>
            </a:pathLst>
          </a:custGeom>
          <a:solidFill>
            <a:srgbClr val="979BB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0" y="3643122"/>
            <a:ext cx="15500350" cy="6644005"/>
            <a:chOff x="0" y="3643122"/>
            <a:chExt cx="15500350" cy="6644005"/>
          </a:xfrm>
        </p:grpSpPr>
        <p:sp>
          <p:nvSpPr>
            <p:cNvPr id="6" name="object 6" descr=""/>
            <p:cNvSpPr/>
            <p:nvPr/>
          </p:nvSpPr>
          <p:spPr>
            <a:xfrm>
              <a:off x="0" y="6839474"/>
              <a:ext cx="3516629" cy="3448050"/>
            </a:xfrm>
            <a:custGeom>
              <a:avLst/>
              <a:gdLst/>
              <a:ahLst/>
              <a:cxnLst/>
              <a:rect l="l" t="t" r="r" b="b"/>
              <a:pathLst>
                <a:path w="3516629" h="3448050">
                  <a:moveTo>
                    <a:pt x="292099" y="0"/>
                  </a:moveTo>
                  <a:lnTo>
                    <a:pt x="0" y="292109"/>
                  </a:lnTo>
                  <a:lnTo>
                    <a:pt x="0" y="3447529"/>
                  </a:lnTo>
                  <a:lnTo>
                    <a:pt x="3293000" y="3447529"/>
                  </a:lnTo>
                  <a:lnTo>
                    <a:pt x="3516312" y="3224216"/>
                  </a:lnTo>
                  <a:lnTo>
                    <a:pt x="2920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517392" y="3643439"/>
              <a:ext cx="11982450" cy="5857875"/>
            </a:xfrm>
            <a:custGeom>
              <a:avLst/>
              <a:gdLst/>
              <a:ahLst/>
              <a:cxnLst/>
              <a:rect l="l" t="t" r="r" b="b"/>
              <a:pathLst>
                <a:path w="11982450" h="5857875">
                  <a:moveTo>
                    <a:pt x="2621165" y="0"/>
                  </a:moveTo>
                  <a:lnTo>
                    <a:pt x="0" y="0"/>
                  </a:lnTo>
                  <a:lnTo>
                    <a:pt x="0" y="5857875"/>
                  </a:lnTo>
                  <a:lnTo>
                    <a:pt x="2621165" y="5857875"/>
                  </a:lnTo>
                  <a:lnTo>
                    <a:pt x="2621165" y="0"/>
                  </a:lnTo>
                  <a:close/>
                </a:path>
                <a:path w="11982450" h="5857875">
                  <a:moveTo>
                    <a:pt x="11982450" y="0"/>
                  </a:moveTo>
                  <a:lnTo>
                    <a:pt x="9361284" y="0"/>
                  </a:lnTo>
                  <a:lnTo>
                    <a:pt x="9361284" y="5857875"/>
                  </a:lnTo>
                  <a:lnTo>
                    <a:pt x="11982450" y="5857875"/>
                  </a:lnTo>
                  <a:lnTo>
                    <a:pt x="11982450" y="0"/>
                  </a:lnTo>
                  <a:close/>
                </a:path>
              </a:pathLst>
            </a:custGeom>
            <a:solidFill>
              <a:srgbClr val="F1F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517392" y="3643134"/>
              <a:ext cx="11982450" cy="5858510"/>
            </a:xfrm>
            <a:custGeom>
              <a:avLst/>
              <a:gdLst/>
              <a:ahLst/>
              <a:cxnLst/>
              <a:rect l="l" t="t" r="r" b="b"/>
              <a:pathLst>
                <a:path w="11982450" h="5858509">
                  <a:moveTo>
                    <a:pt x="2621165" y="0"/>
                  </a:moveTo>
                  <a:lnTo>
                    <a:pt x="0" y="0"/>
                  </a:lnTo>
                  <a:lnTo>
                    <a:pt x="0" y="5858510"/>
                  </a:lnTo>
                  <a:lnTo>
                    <a:pt x="2621165" y="5858510"/>
                  </a:lnTo>
                  <a:lnTo>
                    <a:pt x="2621165" y="0"/>
                  </a:lnTo>
                  <a:close/>
                </a:path>
                <a:path w="11982450" h="5858509">
                  <a:moveTo>
                    <a:pt x="11982450" y="0"/>
                  </a:moveTo>
                  <a:lnTo>
                    <a:pt x="9361284" y="0"/>
                  </a:lnTo>
                  <a:lnTo>
                    <a:pt x="9361284" y="5858510"/>
                  </a:lnTo>
                  <a:lnTo>
                    <a:pt x="11982450" y="5858510"/>
                  </a:lnTo>
                  <a:lnTo>
                    <a:pt x="11982450" y="0"/>
                  </a:lnTo>
                  <a:close/>
                </a:path>
              </a:pathLst>
            </a:custGeom>
            <a:solidFill>
              <a:srgbClr val="BAC8D3">
                <a:alpha val="541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38570" y="3643429"/>
              <a:ext cx="6740525" cy="5857875"/>
            </a:xfrm>
            <a:custGeom>
              <a:avLst/>
              <a:gdLst/>
              <a:ahLst/>
              <a:cxnLst/>
              <a:rect l="l" t="t" r="r" b="b"/>
              <a:pathLst>
                <a:path w="6740525" h="5857875">
                  <a:moveTo>
                    <a:pt x="6740118" y="0"/>
                  </a:moveTo>
                  <a:lnTo>
                    <a:pt x="0" y="0"/>
                  </a:lnTo>
                  <a:lnTo>
                    <a:pt x="0" y="5857874"/>
                  </a:lnTo>
                  <a:lnTo>
                    <a:pt x="6740118" y="5857874"/>
                  </a:lnTo>
                  <a:lnTo>
                    <a:pt x="6740118" y="0"/>
                  </a:lnTo>
                  <a:close/>
                </a:path>
              </a:pathLst>
            </a:custGeom>
            <a:solidFill>
              <a:srgbClr val="CFD9E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1095" y="7340701"/>
              <a:ext cx="208686" cy="2346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4580" y="7336840"/>
              <a:ext cx="441566" cy="24277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317761" y="7340104"/>
              <a:ext cx="165100" cy="234950"/>
            </a:xfrm>
            <a:custGeom>
              <a:avLst/>
              <a:gdLst/>
              <a:ahLst/>
              <a:cxnLst/>
              <a:rect l="l" t="t" r="r" b="b"/>
              <a:pathLst>
                <a:path w="165100" h="234950">
                  <a:moveTo>
                    <a:pt x="164985" y="0"/>
                  </a:moveTo>
                  <a:lnTo>
                    <a:pt x="0" y="0"/>
                  </a:lnTo>
                  <a:lnTo>
                    <a:pt x="0" y="44450"/>
                  </a:lnTo>
                  <a:lnTo>
                    <a:pt x="0" y="93980"/>
                  </a:lnTo>
                  <a:lnTo>
                    <a:pt x="0" y="138430"/>
                  </a:lnTo>
                  <a:lnTo>
                    <a:pt x="0" y="234950"/>
                  </a:lnTo>
                  <a:lnTo>
                    <a:pt x="49631" y="234950"/>
                  </a:lnTo>
                  <a:lnTo>
                    <a:pt x="49631" y="138430"/>
                  </a:lnTo>
                  <a:lnTo>
                    <a:pt x="162534" y="138430"/>
                  </a:lnTo>
                  <a:lnTo>
                    <a:pt x="162534" y="93980"/>
                  </a:lnTo>
                  <a:lnTo>
                    <a:pt x="49631" y="93980"/>
                  </a:lnTo>
                  <a:lnTo>
                    <a:pt x="49631" y="44450"/>
                  </a:lnTo>
                  <a:lnTo>
                    <a:pt x="164985" y="44450"/>
                  </a:lnTo>
                  <a:lnTo>
                    <a:pt x="164985" y="0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6280" y="7336840"/>
              <a:ext cx="243636" cy="24277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4753" y="7340701"/>
              <a:ext cx="210439" cy="23891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1470" y="7340701"/>
              <a:ext cx="208686" cy="23468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6131" y="7340701"/>
              <a:ext cx="215684" cy="23468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8783180" y="5011737"/>
              <a:ext cx="1464945" cy="1750060"/>
            </a:xfrm>
            <a:custGeom>
              <a:avLst/>
              <a:gdLst/>
              <a:ahLst/>
              <a:cxnLst/>
              <a:rect l="l" t="t" r="r" b="b"/>
              <a:pathLst>
                <a:path w="1464945" h="1750059">
                  <a:moveTo>
                    <a:pt x="1028992" y="0"/>
                  </a:moveTo>
                  <a:lnTo>
                    <a:pt x="231025" y="0"/>
                  </a:lnTo>
                  <a:lnTo>
                    <a:pt x="184566" y="4710"/>
                  </a:lnTo>
                  <a:lnTo>
                    <a:pt x="141248" y="18215"/>
                  </a:lnTo>
                  <a:lnTo>
                    <a:pt x="102011" y="39572"/>
                  </a:lnTo>
                  <a:lnTo>
                    <a:pt x="67797" y="67838"/>
                  </a:lnTo>
                  <a:lnTo>
                    <a:pt x="39548" y="102073"/>
                  </a:lnTo>
                  <a:lnTo>
                    <a:pt x="18204" y="141333"/>
                  </a:lnTo>
                  <a:lnTo>
                    <a:pt x="4708" y="184678"/>
                  </a:lnTo>
                  <a:lnTo>
                    <a:pt x="0" y="231165"/>
                  </a:lnTo>
                  <a:lnTo>
                    <a:pt x="34" y="1518869"/>
                  </a:lnTo>
                  <a:lnTo>
                    <a:pt x="4708" y="1565013"/>
                  </a:lnTo>
                  <a:lnTo>
                    <a:pt x="18204" y="1608358"/>
                  </a:lnTo>
                  <a:lnTo>
                    <a:pt x="39548" y="1647618"/>
                  </a:lnTo>
                  <a:lnTo>
                    <a:pt x="67797" y="1681853"/>
                  </a:lnTo>
                  <a:lnTo>
                    <a:pt x="102011" y="1710119"/>
                  </a:lnTo>
                  <a:lnTo>
                    <a:pt x="141248" y="1731476"/>
                  </a:lnTo>
                  <a:lnTo>
                    <a:pt x="184566" y="1744980"/>
                  </a:lnTo>
                  <a:lnTo>
                    <a:pt x="231025" y="1749691"/>
                  </a:lnTo>
                  <a:lnTo>
                    <a:pt x="1233360" y="1749691"/>
                  </a:lnTo>
                  <a:lnTo>
                    <a:pt x="1279819" y="1744980"/>
                  </a:lnTo>
                  <a:lnTo>
                    <a:pt x="1323138" y="1731476"/>
                  </a:lnTo>
                  <a:lnTo>
                    <a:pt x="1362375" y="1710119"/>
                  </a:lnTo>
                  <a:lnTo>
                    <a:pt x="1396588" y="1681853"/>
                  </a:lnTo>
                  <a:lnTo>
                    <a:pt x="1424838" y="1647618"/>
                  </a:lnTo>
                  <a:lnTo>
                    <a:pt x="1446181" y="1608358"/>
                  </a:lnTo>
                  <a:lnTo>
                    <a:pt x="1457429" y="1572234"/>
                  </a:lnTo>
                  <a:lnTo>
                    <a:pt x="231025" y="1572234"/>
                  </a:lnTo>
                  <a:lnTo>
                    <a:pt x="210254" y="1568048"/>
                  </a:lnTo>
                  <a:lnTo>
                    <a:pt x="193309" y="1556624"/>
                  </a:lnTo>
                  <a:lnTo>
                    <a:pt x="181894" y="1539664"/>
                  </a:lnTo>
                  <a:lnTo>
                    <a:pt x="177711" y="1518869"/>
                  </a:lnTo>
                  <a:lnTo>
                    <a:pt x="177711" y="1051242"/>
                  </a:lnTo>
                  <a:lnTo>
                    <a:pt x="291465" y="911466"/>
                  </a:lnTo>
                  <a:lnTo>
                    <a:pt x="521086" y="911466"/>
                  </a:lnTo>
                  <a:lnTo>
                    <a:pt x="405822" y="769581"/>
                  </a:lnTo>
                  <a:lnTo>
                    <a:pt x="177711" y="769581"/>
                  </a:lnTo>
                  <a:lnTo>
                    <a:pt x="177782" y="231165"/>
                  </a:lnTo>
                  <a:lnTo>
                    <a:pt x="181894" y="210735"/>
                  </a:lnTo>
                  <a:lnTo>
                    <a:pt x="193309" y="193782"/>
                  </a:lnTo>
                  <a:lnTo>
                    <a:pt x="210254" y="182364"/>
                  </a:lnTo>
                  <a:lnTo>
                    <a:pt x="231025" y="178181"/>
                  </a:lnTo>
                  <a:lnTo>
                    <a:pt x="1235143" y="178181"/>
                  </a:lnTo>
                  <a:lnTo>
                    <a:pt x="1080160" y="23126"/>
                  </a:lnTo>
                  <a:lnTo>
                    <a:pt x="1078750" y="22059"/>
                  </a:lnTo>
                  <a:lnTo>
                    <a:pt x="1077683" y="20993"/>
                  </a:lnTo>
                  <a:lnTo>
                    <a:pt x="1076248" y="19926"/>
                  </a:lnTo>
                  <a:lnTo>
                    <a:pt x="1074839" y="18491"/>
                  </a:lnTo>
                  <a:lnTo>
                    <a:pt x="1073061" y="17424"/>
                  </a:lnTo>
                  <a:lnTo>
                    <a:pt x="1072705" y="17424"/>
                  </a:lnTo>
                  <a:lnTo>
                    <a:pt x="1072705" y="17081"/>
                  </a:lnTo>
                  <a:lnTo>
                    <a:pt x="1072337" y="17081"/>
                  </a:lnTo>
                  <a:lnTo>
                    <a:pt x="1070927" y="16014"/>
                  </a:lnTo>
                  <a:lnTo>
                    <a:pt x="1069505" y="15303"/>
                  </a:lnTo>
                  <a:lnTo>
                    <a:pt x="1068082" y="14236"/>
                  </a:lnTo>
                  <a:lnTo>
                    <a:pt x="1067739" y="13881"/>
                  </a:lnTo>
                  <a:lnTo>
                    <a:pt x="1067015" y="13525"/>
                  </a:lnTo>
                  <a:lnTo>
                    <a:pt x="1066673" y="13169"/>
                  </a:lnTo>
                  <a:lnTo>
                    <a:pt x="1065237" y="12103"/>
                  </a:lnTo>
                  <a:lnTo>
                    <a:pt x="1063459" y="11391"/>
                  </a:lnTo>
                  <a:lnTo>
                    <a:pt x="1062037" y="10325"/>
                  </a:lnTo>
                  <a:lnTo>
                    <a:pt x="1061681" y="10325"/>
                  </a:lnTo>
                  <a:lnTo>
                    <a:pt x="1061326" y="9969"/>
                  </a:lnTo>
                  <a:lnTo>
                    <a:pt x="1057071" y="7823"/>
                  </a:lnTo>
                  <a:lnTo>
                    <a:pt x="1056703" y="7480"/>
                  </a:lnTo>
                  <a:lnTo>
                    <a:pt x="1056005" y="7480"/>
                  </a:lnTo>
                  <a:lnTo>
                    <a:pt x="1055649" y="7124"/>
                  </a:lnTo>
                  <a:lnTo>
                    <a:pt x="1052080" y="5702"/>
                  </a:lnTo>
                  <a:lnTo>
                    <a:pt x="1050671" y="4978"/>
                  </a:lnTo>
                  <a:lnTo>
                    <a:pt x="1050315" y="4978"/>
                  </a:lnTo>
                  <a:lnTo>
                    <a:pt x="1050038" y="4710"/>
                  </a:lnTo>
                  <a:lnTo>
                    <a:pt x="1048169" y="3911"/>
                  </a:lnTo>
                  <a:lnTo>
                    <a:pt x="1046759" y="3568"/>
                  </a:lnTo>
                  <a:lnTo>
                    <a:pt x="1044981" y="3213"/>
                  </a:lnTo>
                  <a:lnTo>
                    <a:pt x="1044625" y="3213"/>
                  </a:lnTo>
                  <a:lnTo>
                    <a:pt x="1043914" y="2844"/>
                  </a:lnTo>
                  <a:lnTo>
                    <a:pt x="1043559" y="2844"/>
                  </a:lnTo>
                  <a:lnTo>
                    <a:pt x="1041781" y="2501"/>
                  </a:lnTo>
                  <a:lnTo>
                    <a:pt x="1040003" y="1778"/>
                  </a:lnTo>
                  <a:lnTo>
                    <a:pt x="1037869" y="1435"/>
                  </a:lnTo>
                  <a:lnTo>
                    <a:pt x="1037513" y="1435"/>
                  </a:lnTo>
                  <a:lnTo>
                    <a:pt x="1033970" y="711"/>
                  </a:lnTo>
                  <a:lnTo>
                    <a:pt x="1031125" y="711"/>
                  </a:lnTo>
                  <a:lnTo>
                    <a:pt x="1030757" y="368"/>
                  </a:lnTo>
                  <a:lnTo>
                    <a:pt x="1028992" y="0"/>
                  </a:lnTo>
                  <a:close/>
                </a:path>
                <a:path w="1464945" h="1750059">
                  <a:moveTo>
                    <a:pt x="1464386" y="1142631"/>
                  </a:moveTo>
                  <a:lnTo>
                    <a:pt x="1286675" y="1142631"/>
                  </a:lnTo>
                  <a:lnTo>
                    <a:pt x="1286675" y="1518869"/>
                  </a:lnTo>
                  <a:lnTo>
                    <a:pt x="1282493" y="1539664"/>
                  </a:lnTo>
                  <a:lnTo>
                    <a:pt x="1271081" y="1556624"/>
                  </a:lnTo>
                  <a:lnTo>
                    <a:pt x="1254137" y="1568048"/>
                  </a:lnTo>
                  <a:lnTo>
                    <a:pt x="1233360" y="1572234"/>
                  </a:lnTo>
                  <a:lnTo>
                    <a:pt x="1457429" y="1572234"/>
                  </a:lnTo>
                  <a:lnTo>
                    <a:pt x="1459678" y="1565013"/>
                  </a:lnTo>
                  <a:lnTo>
                    <a:pt x="1464351" y="1518869"/>
                  </a:lnTo>
                  <a:lnTo>
                    <a:pt x="1464386" y="1142631"/>
                  </a:lnTo>
                  <a:close/>
                </a:path>
                <a:path w="1464945" h="1750059">
                  <a:moveTo>
                    <a:pt x="521086" y="911466"/>
                  </a:moveTo>
                  <a:lnTo>
                    <a:pt x="291465" y="911466"/>
                  </a:lnTo>
                  <a:lnTo>
                    <a:pt x="518223" y="1190650"/>
                  </a:lnTo>
                  <a:lnTo>
                    <a:pt x="532295" y="1204461"/>
                  </a:lnTo>
                  <a:lnTo>
                    <a:pt x="548968" y="1214735"/>
                  </a:lnTo>
                  <a:lnTo>
                    <a:pt x="567506" y="1221143"/>
                  </a:lnTo>
                  <a:lnTo>
                    <a:pt x="587171" y="1223352"/>
                  </a:lnTo>
                  <a:lnTo>
                    <a:pt x="606799" y="1221143"/>
                  </a:lnTo>
                  <a:lnTo>
                    <a:pt x="625255" y="1214735"/>
                  </a:lnTo>
                  <a:lnTo>
                    <a:pt x="641907" y="1204461"/>
                  </a:lnTo>
                  <a:lnTo>
                    <a:pt x="656120" y="1190650"/>
                  </a:lnTo>
                  <a:lnTo>
                    <a:pt x="816456" y="993267"/>
                  </a:lnTo>
                  <a:lnTo>
                    <a:pt x="587540" y="993267"/>
                  </a:lnTo>
                  <a:lnTo>
                    <a:pt x="521086" y="911466"/>
                  </a:lnTo>
                  <a:close/>
                </a:path>
                <a:path w="1464945" h="1750059">
                  <a:moveTo>
                    <a:pt x="1112538" y="911466"/>
                  </a:moveTo>
                  <a:lnTo>
                    <a:pt x="882904" y="911466"/>
                  </a:lnTo>
                  <a:lnTo>
                    <a:pt x="1109662" y="1190650"/>
                  </a:lnTo>
                  <a:lnTo>
                    <a:pt x="1123739" y="1204461"/>
                  </a:lnTo>
                  <a:lnTo>
                    <a:pt x="1140413" y="1214735"/>
                  </a:lnTo>
                  <a:lnTo>
                    <a:pt x="1158952" y="1221143"/>
                  </a:lnTo>
                  <a:lnTo>
                    <a:pt x="1178623" y="1223352"/>
                  </a:lnTo>
                  <a:lnTo>
                    <a:pt x="1198244" y="1221143"/>
                  </a:lnTo>
                  <a:lnTo>
                    <a:pt x="1216698" y="1214735"/>
                  </a:lnTo>
                  <a:lnTo>
                    <a:pt x="1233351" y="1204461"/>
                  </a:lnTo>
                  <a:lnTo>
                    <a:pt x="1247571" y="1190650"/>
                  </a:lnTo>
                  <a:lnTo>
                    <a:pt x="1286675" y="1142631"/>
                  </a:lnTo>
                  <a:lnTo>
                    <a:pt x="1464386" y="1142631"/>
                  </a:lnTo>
                  <a:lnTo>
                    <a:pt x="1464386" y="993267"/>
                  </a:lnTo>
                  <a:lnTo>
                    <a:pt x="1178991" y="993267"/>
                  </a:lnTo>
                  <a:lnTo>
                    <a:pt x="1112538" y="911466"/>
                  </a:lnTo>
                  <a:close/>
                </a:path>
                <a:path w="1464945" h="1750059">
                  <a:moveTo>
                    <a:pt x="883259" y="681393"/>
                  </a:moveTo>
                  <a:lnTo>
                    <a:pt x="845178" y="690011"/>
                  </a:lnTo>
                  <a:lnTo>
                    <a:pt x="814298" y="714108"/>
                  </a:lnTo>
                  <a:lnTo>
                    <a:pt x="587540" y="993267"/>
                  </a:lnTo>
                  <a:lnTo>
                    <a:pt x="816456" y="993267"/>
                  </a:lnTo>
                  <a:lnTo>
                    <a:pt x="882904" y="911466"/>
                  </a:lnTo>
                  <a:lnTo>
                    <a:pt x="1112538" y="911466"/>
                  </a:lnTo>
                  <a:lnTo>
                    <a:pt x="952207" y="714108"/>
                  </a:lnTo>
                  <a:lnTo>
                    <a:pt x="938137" y="700290"/>
                  </a:lnTo>
                  <a:lnTo>
                    <a:pt x="921467" y="690011"/>
                  </a:lnTo>
                  <a:lnTo>
                    <a:pt x="902930" y="683602"/>
                  </a:lnTo>
                  <a:lnTo>
                    <a:pt x="883259" y="681393"/>
                  </a:lnTo>
                  <a:close/>
                </a:path>
                <a:path w="1464945" h="1750059">
                  <a:moveTo>
                    <a:pt x="1235143" y="178181"/>
                  </a:moveTo>
                  <a:lnTo>
                    <a:pt x="931240" y="178181"/>
                  </a:lnTo>
                  <a:lnTo>
                    <a:pt x="931240" y="444893"/>
                  </a:lnTo>
                  <a:lnTo>
                    <a:pt x="938227" y="479486"/>
                  </a:lnTo>
                  <a:lnTo>
                    <a:pt x="957276" y="507746"/>
                  </a:lnTo>
                  <a:lnTo>
                    <a:pt x="985520" y="526803"/>
                  </a:lnTo>
                  <a:lnTo>
                    <a:pt x="1020089" y="533793"/>
                  </a:lnTo>
                  <a:lnTo>
                    <a:pt x="1286675" y="533793"/>
                  </a:lnTo>
                  <a:lnTo>
                    <a:pt x="1286675" y="860615"/>
                  </a:lnTo>
                  <a:lnTo>
                    <a:pt x="1178991" y="993267"/>
                  </a:lnTo>
                  <a:lnTo>
                    <a:pt x="1464386" y="993267"/>
                  </a:lnTo>
                  <a:lnTo>
                    <a:pt x="1464386" y="438137"/>
                  </a:lnTo>
                  <a:lnTo>
                    <a:pt x="1464043" y="436359"/>
                  </a:lnTo>
                  <a:lnTo>
                    <a:pt x="1464043" y="433514"/>
                  </a:lnTo>
                  <a:lnTo>
                    <a:pt x="1463687" y="433146"/>
                  </a:lnTo>
                  <a:lnTo>
                    <a:pt x="1463319" y="431380"/>
                  </a:lnTo>
                  <a:lnTo>
                    <a:pt x="1463319" y="429602"/>
                  </a:lnTo>
                  <a:lnTo>
                    <a:pt x="1462620" y="427482"/>
                  </a:lnTo>
                  <a:lnTo>
                    <a:pt x="1461909" y="423913"/>
                  </a:lnTo>
                  <a:lnTo>
                    <a:pt x="1461198" y="421779"/>
                  </a:lnTo>
                  <a:lnTo>
                    <a:pt x="1461198" y="421424"/>
                  </a:lnTo>
                  <a:lnTo>
                    <a:pt x="1460842" y="420712"/>
                  </a:lnTo>
                  <a:lnTo>
                    <a:pt x="1460842" y="420357"/>
                  </a:lnTo>
                  <a:lnTo>
                    <a:pt x="1460487" y="418566"/>
                  </a:lnTo>
                  <a:lnTo>
                    <a:pt x="1459776" y="417156"/>
                  </a:lnTo>
                  <a:lnTo>
                    <a:pt x="1459420" y="415378"/>
                  </a:lnTo>
                  <a:lnTo>
                    <a:pt x="1459420" y="415023"/>
                  </a:lnTo>
                  <a:lnTo>
                    <a:pt x="1457286" y="409689"/>
                  </a:lnTo>
                  <a:lnTo>
                    <a:pt x="1456931" y="409333"/>
                  </a:lnTo>
                  <a:lnTo>
                    <a:pt x="1456931" y="408622"/>
                  </a:lnTo>
                  <a:lnTo>
                    <a:pt x="1456575" y="408266"/>
                  </a:lnTo>
                  <a:lnTo>
                    <a:pt x="1455153" y="405422"/>
                  </a:lnTo>
                  <a:lnTo>
                    <a:pt x="1454442" y="403644"/>
                  </a:lnTo>
                  <a:lnTo>
                    <a:pt x="1454442" y="403288"/>
                  </a:lnTo>
                  <a:lnTo>
                    <a:pt x="1454086" y="403288"/>
                  </a:lnTo>
                  <a:lnTo>
                    <a:pt x="1454086" y="402920"/>
                  </a:lnTo>
                  <a:lnTo>
                    <a:pt x="1453375" y="401154"/>
                  </a:lnTo>
                  <a:lnTo>
                    <a:pt x="1452308" y="399732"/>
                  </a:lnTo>
                  <a:lnTo>
                    <a:pt x="1451254" y="397954"/>
                  </a:lnTo>
                  <a:lnTo>
                    <a:pt x="1450886" y="397598"/>
                  </a:lnTo>
                  <a:lnTo>
                    <a:pt x="1450530" y="396887"/>
                  </a:lnTo>
                  <a:lnTo>
                    <a:pt x="1450187" y="396532"/>
                  </a:lnTo>
                  <a:lnTo>
                    <a:pt x="1449120" y="395109"/>
                  </a:lnTo>
                  <a:lnTo>
                    <a:pt x="1448396" y="393687"/>
                  </a:lnTo>
                  <a:lnTo>
                    <a:pt x="1447342" y="392264"/>
                  </a:lnTo>
                  <a:lnTo>
                    <a:pt x="1447342" y="391909"/>
                  </a:lnTo>
                  <a:lnTo>
                    <a:pt x="1446974" y="391909"/>
                  </a:lnTo>
                  <a:lnTo>
                    <a:pt x="1446974" y="391553"/>
                  </a:lnTo>
                  <a:lnTo>
                    <a:pt x="1445907" y="390131"/>
                  </a:lnTo>
                  <a:lnTo>
                    <a:pt x="1444498" y="388708"/>
                  </a:lnTo>
                  <a:lnTo>
                    <a:pt x="1443431" y="386930"/>
                  </a:lnTo>
                  <a:lnTo>
                    <a:pt x="1440929" y="384441"/>
                  </a:lnTo>
                  <a:lnTo>
                    <a:pt x="1439862" y="383019"/>
                  </a:lnTo>
                  <a:lnTo>
                    <a:pt x="1438452" y="381584"/>
                  </a:lnTo>
                  <a:lnTo>
                    <a:pt x="1235143" y="178181"/>
                  </a:lnTo>
                  <a:close/>
                </a:path>
                <a:path w="1464945" h="1750059">
                  <a:moveTo>
                    <a:pt x="291807" y="681393"/>
                  </a:moveTo>
                  <a:lnTo>
                    <a:pt x="253738" y="690011"/>
                  </a:lnTo>
                  <a:lnTo>
                    <a:pt x="222859" y="714108"/>
                  </a:lnTo>
                  <a:lnTo>
                    <a:pt x="177711" y="769581"/>
                  </a:lnTo>
                  <a:lnTo>
                    <a:pt x="405822" y="769581"/>
                  </a:lnTo>
                  <a:lnTo>
                    <a:pt x="360756" y="714108"/>
                  </a:lnTo>
                  <a:lnTo>
                    <a:pt x="330020" y="690011"/>
                  </a:lnTo>
                  <a:lnTo>
                    <a:pt x="291807" y="681393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7404" y="3643429"/>
              <a:ext cx="11982449" cy="5857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93" y="0"/>
            <a:ext cx="5647690" cy="5734685"/>
            <a:chOff x="12640793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2" y="2795258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3" y="2225891"/>
                  </a:lnTo>
                  <a:lnTo>
                    <a:pt x="1914943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93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70" y="2890278"/>
                  </a:moveTo>
                  <a:lnTo>
                    <a:pt x="4936261" y="2257488"/>
                  </a:lnTo>
                  <a:lnTo>
                    <a:pt x="3196742" y="3995801"/>
                  </a:lnTo>
                  <a:lnTo>
                    <a:pt x="3827424" y="4628591"/>
                  </a:lnTo>
                  <a:lnTo>
                    <a:pt x="5567070" y="2890278"/>
                  </a:lnTo>
                  <a:close/>
                </a:path>
                <a:path w="5647690" h="4629150">
                  <a:moveTo>
                    <a:pt x="5647194" y="0"/>
                  </a:moveTo>
                  <a:lnTo>
                    <a:pt x="0" y="0"/>
                  </a:lnTo>
                  <a:lnTo>
                    <a:pt x="3075952" y="3075927"/>
                  </a:lnTo>
                  <a:lnTo>
                    <a:pt x="5647194" y="504634"/>
                  </a:lnTo>
                  <a:lnTo>
                    <a:pt x="564719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4996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75" y="0"/>
                </a:moveTo>
                <a:lnTo>
                  <a:pt x="0" y="3225465"/>
                </a:lnTo>
                <a:lnTo>
                  <a:pt x="386699" y="3612006"/>
                </a:lnTo>
                <a:lnTo>
                  <a:pt x="3225495" y="3612006"/>
                </a:lnTo>
                <a:lnTo>
                  <a:pt x="3225495" y="1216"/>
                </a:lnTo>
                <a:lnTo>
                  <a:pt x="32242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09254" y="691401"/>
            <a:ext cx="8809990" cy="6997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400" spc="-114"/>
              <a:t>The</a:t>
            </a:r>
            <a:r>
              <a:rPr dirty="0" sz="4400" spc="-260"/>
              <a:t> </a:t>
            </a:r>
            <a:r>
              <a:rPr dirty="0" sz="4400"/>
              <a:t>Magic</a:t>
            </a:r>
            <a:r>
              <a:rPr dirty="0" sz="4400" spc="-260"/>
              <a:t> </a:t>
            </a:r>
            <a:r>
              <a:rPr dirty="0" sz="4400" spc="60"/>
              <a:t>of</a:t>
            </a:r>
            <a:r>
              <a:rPr dirty="0" sz="4400" spc="-260"/>
              <a:t> </a:t>
            </a:r>
            <a:r>
              <a:rPr dirty="0" sz="4400"/>
              <a:t>Mixed</a:t>
            </a:r>
            <a:r>
              <a:rPr dirty="0" sz="4400" spc="-265"/>
              <a:t> </a:t>
            </a:r>
            <a:r>
              <a:rPr dirty="0" sz="4400" spc="-85"/>
              <a:t>Reality</a:t>
            </a:r>
            <a:r>
              <a:rPr dirty="0" sz="4400" spc="-260"/>
              <a:t> </a:t>
            </a:r>
            <a:r>
              <a:rPr dirty="0" sz="4400" spc="-30"/>
              <a:t>(MR)</a:t>
            </a:r>
            <a:endParaRPr sz="4400"/>
          </a:p>
        </p:txBody>
      </p:sp>
      <p:sp>
        <p:nvSpPr>
          <p:cNvPr id="10" name="object 10" descr=""/>
          <p:cNvSpPr txBox="1"/>
          <p:nvPr/>
        </p:nvSpPr>
        <p:spPr>
          <a:xfrm>
            <a:off x="3277745" y="2863926"/>
            <a:ext cx="7866380" cy="573024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just" marL="12700" marR="5080">
              <a:lnSpc>
                <a:spcPct val="99400"/>
              </a:lnSpc>
              <a:spcBef>
                <a:spcPts val="120"/>
              </a:spcBef>
            </a:pPr>
            <a:r>
              <a:rPr dirty="0" sz="3750" spc="80">
                <a:solidFill>
                  <a:srgbClr val="FFFFFF"/>
                </a:solidFill>
                <a:latin typeface="Verdana"/>
                <a:cs typeface="Verdana"/>
              </a:rPr>
              <a:t>MR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5">
                <a:solidFill>
                  <a:srgbClr val="FFFFFF"/>
                </a:solidFill>
                <a:latin typeface="Verdana"/>
                <a:cs typeface="Verdana"/>
              </a:rPr>
              <a:t>brings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25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4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3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5">
                <a:solidFill>
                  <a:srgbClr val="FFFFFF"/>
                </a:solidFill>
                <a:latin typeface="Verdana"/>
                <a:cs typeface="Verdana"/>
              </a:rPr>
              <a:t>VR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together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9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capturing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14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dirty="0" sz="37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55">
                <a:solidFill>
                  <a:srgbClr val="FFFFFF"/>
                </a:solidFill>
                <a:latin typeface="Verdana"/>
                <a:cs typeface="Verdana"/>
              </a:rPr>
              <a:t>series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4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75">
                <a:solidFill>
                  <a:srgbClr val="FFFFFF"/>
                </a:solidFill>
                <a:latin typeface="Verdana"/>
                <a:cs typeface="Verdana"/>
              </a:rPr>
              <a:t>cameras </a:t>
            </a:r>
            <a:r>
              <a:rPr dirty="0" sz="3750" spc="-10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55">
                <a:solidFill>
                  <a:srgbClr val="FFFFFF"/>
                </a:solidFill>
                <a:latin typeface="Verdana"/>
                <a:cs typeface="Verdana"/>
              </a:rPr>
              <a:t>sensors</a:t>
            </a:r>
            <a:endParaRPr sz="3750">
              <a:latin typeface="Verdana"/>
              <a:cs typeface="Verdana"/>
            </a:endParaRPr>
          </a:p>
          <a:p>
            <a:pPr marL="12700" marR="293370">
              <a:lnSpc>
                <a:spcPct val="100000"/>
              </a:lnSpc>
              <a:spcBef>
                <a:spcPts val="4500"/>
              </a:spcBef>
            </a:pP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5">
                <a:solidFill>
                  <a:srgbClr val="FFFFFF"/>
                </a:solidFill>
                <a:latin typeface="Verdana"/>
                <a:cs typeface="Verdana"/>
              </a:rPr>
              <a:t>then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65">
                <a:solidFill>
                  <a:srgbClr val="FFFFFF"/>
                </a:solidFill>
                <a:latin typeface="Verdana"/>
                <a:cs typeface="Verdana"/>
              </a:rPr>
              <a:t>projecting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display </a:t>
            </a:r>
            <a:r>
              <a:rPr dirty="0" sz="3750" spc="-85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85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0">
                <a:solidFill>
                  <a:srgbClr val="FFFFFF"/>
                </a:solidFill>
                <a:latin typeface="Verdana"/>
                <a:cs typeface="Verdana"/>
              </a:rPr>
              <a:t>eyes.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40">
                <a:solidFill>
                  <a:srgbClr val="FFFFFF"/>
                </a:solidFill>
                <a:latin typeface="Verdana"/>
                <a:cs typeface="Verdana"/>
              </a:rPr>
              <a:t>MR,</a:t>
            </a:r>
            <a:r>
              <a:rPr dirty="0" sz="375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virtual </a:t>
            </a:r>
            <a:r>
              <a:rPr dirty="0" sz="3750" spc="-100">
                <a:solidFill>
                  <a:srgbClr val="FFFFFF"/>
                </a:solidFill>
                <a:latin typeface="Verdana"/>
                <a:cs typeface="Verdana"/>
              </a:rPr>
              <a:t>objects</a:t>
            </a:r>
            <a:r>
              <a:rPr dirty="0" sz="375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6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155">
                <a:solidFill>
                  <a:srgbClr val="FFFFFF"/>
                </a:solidFill>
                <a:latin typeface="Verdana"/>
                <a:cs typeface="Verdana"/>
              </a:rPr>
              <a:t>seamlessly</a:t>
            </a:r>
            <a:r>
              <a:rPr dirty="0" sz="375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50">
                <a:solidFill>
                  <a:srgbClr val="FFFFFF"/>
                </a:solidFill>
                <a:latin typeface="Verdana"/>
                <a:cs typeface="Verdana"/>
              </a:rPr>
              <a:t>integrated </a:t>
            </a:r>
            <a:r>
              <a:rPr dirty="0" sz="3750" spc="-1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reality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750" spc="-2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70">
                <a:solidFill>
                  <a:srgbClr val="FFFFFF"/>
                </a:solidFill>
                <a:latin typeface="Verdana"/>
                <a:cs typeface="Verdana"/>
              </a:rPr>
              <a:t>completely</a:t>
            </a:r>
            <a:r>
              <a:rPr dirty="0" sz="3750" spc="-2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750" spc="-25">
                <a:solidFill>
                  <a:srgbClr val="FFFFFF"/>
                </a:solidFill>
                <a:latin typeface="Verdana"/>
                <a:cs typeface="Verdana"/>
              </a:rPr>
              <a:t>new </a:t>
            </a:r>
            <a:r>
              <a:rPr dirty="0" sz="3750" spc="-55">
                <a:solidFill>
                  <a:srgbClr val="FFFFFF"/>
                </a:solidFill>
                <a:latin typeface="Verdana"/>
                <a:cs typeface="Verdana"/>
              </a:rPr>
              <a:t>experiences.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668340" y="2161959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3" name="object 13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B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6216958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5"/>
                  </a:lnTo>
                  <a:lnTo>
                    <a:pt x="0" y="4070044"/>
                  </a:lnTo>
                  <a:lnTo>
                    <a:pt x="3018025" y="4070044"/>
                  </a:lnTo>
                  <a:lnTo>
                    <a:pt x="3863860" y="3224210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2024-05-21T08:00:12Z</dcterms:created>
  <dcterms:modified xsi:type="dcterms:W3CDTF">2024-05-21T08:00:12Z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reated" pid="2">
    <vt:filetime>2024-05-21T00:00:00Z</vt:filetime>
  </property>
  <property fmtid="{D5CDD505-2E9C-101B-9397-08002B2CF9AE}" name="Creator" pid="3">
    <vt:lpwstr>Chromium</vt:lpwstr>
  </property>
  <property fmtid="{D5CDD505-2E9C-101B-9397-08002B2CF9AE}" name="LastSaved" pid="4">
    <vt:filetime>2024-05-21T00:00:00Z</vt:filetime>
  </property>
  <property fmtid="{D5CDD505-2E9C-101B-9397-08002B2CF9AE}" name="NXPowerLiteLastOptimized" pid="5">
    <vt:lpwstr>11103551</vt:lpwstr>
  </property>
  <property fmtid="{D5CDD505-2E9C-101B-9397-08002B2CF9AE}" name="NXPowerLiteSettings" pid="6">
    <vt:lpwstr>F7000400038000</vt:lpwstr>
  </property>
  <property fmtid="{D5CDD505-2E9C-101B-9397-08002B2CF9AE}" name="NXPowerLiteVersion" pid="7">
    <vt:lpwstr>S10.2.0</vt:lpwstr>
  </property>
  <property fmtid="{D5CDD505-2E9C-101B-9397-08002B2CF9AE}" name="Producer" pid="8">
    <vt:lpwstr>GPL Ghostscript 10.02.0</vt:lpwstr>
  </property>
</Properties>
</file>